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8" r:id="rId3"/>
    <p:sldId id="294" r:id="rId4"/>
    <p:sldId id="259" r:id="rId5"/>
    <p:sldId id="262" r:id="rId6"/>
    <p:sldId id="291" r:id="rId7"/>
    <p:sldId id="292" r:id="rId8"/>
    <p:sldId id="295" r:id="rId9"/>
    <p:sldId id="263" r:id="rId10"/>
    <p:sldId id="264" r:id="rId11"/>
    <p:sldId id="290" r:id="rId12"/>
    <p:sldId id="266" r:id="rId13"/>
    <p:sldId id="267" r:id="rId14"/>
    <p:sldId id="268" r:id="rId15"/>
    <p:sldId id="271" r:id="rId16"/>
    <p:sldId id="272" r:id="rId17"/>
    <p:sldId id="269" r:id="rId18"/>
    <p:sldId id="285"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45" autoAdjust="0"/>
    <p:restoredTop sz="74231" autoAdjust="0"/>
  </p:normalViewPr>
  <p:slideViewPr>
    <p:cSldViewPr>
      <p:cViewPr>
        <p:scale>
          <a:sx n="54" d="100"/>
          <a:sy n="54" d="100"/>
        </p:scale>
        <p:origin x="-660" y="-84"/>
      </p:cViewPr>
      <p:guideLst>
        <p:guide orient="horz" pos="2160"/>
        <p:guide pos="2880"/>
      </p:guideLst>
    </p:cSldViewPr>
  </p:slideViewPr>
  <p:notesTextViewPr>
    <p:cViewPr>
      <p:scale>
        <a:sx n="1" d="1"/>
        <a:sy n="1" d="1"/>
      </p:scale>
      <p:origin x="0" y="0"/>
    </p:cViewPr>
  </p:notesTextViewPr>
  <p:sorterViewPr>
    <p:cViewPr>
      <p:scale>
        <a:sx n="200" d="100"/>
        <a:sy n="200" d="100"/>
      </p:scale>
      <p:origin x="0" y="71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E2B7FD2-64A3-430B-B6DD-7DE623931663}" type="datetimeFigureOut">
              <a:rPr lang="en-US" smtClean="0"/>
              <a:t>5/21/2014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C5AFD23-8A1E-4A6C-B8D6-B7E8C01BC15B}" type="slidenum">
              <a:rPr lang="en-US" smtClean="0"/>
              <a:t>‹#›</a:t>
            </a:fld>
            <a:endParaRPr lang="en-US"/>
          </a:p>
        </p:txBody>
      </p:sp>
    </p:spTree>
    <p:extLst>
      <p:ext uri="{BB962C8B-B14F-4D97-AF65-F5344CB8AC3E}">
        <p14:creationId xmlns:p14="http://schemas.microsoft.com/office/powerpoint/2010/main" val="810066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1054441-1620-478E-923A-40ED1E9F2FF2}" type="datetimeFigureOut">
              <a:rPr lang="en-US" smtClean="0"/>
              <a:t>5/21/2014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86D4D59-29D9-48BA-80C6-D798D217B094}" type="slidenum">
              <a:rPr lang="en-US" smtClean="0"/>
              <a:t>‹#›</a:t>
            </a:fld>
            <a:endParaRPr lang="en-US"/>
          </a:p>
        </p:txBody>
      </p:sp>
    </p:spTree>
    <p:extLst>
      <p:ext uri="{BB962C8B-B14F-4D97-AF65-F5344CB8AC3E}">
        <p14:creationId xmlns:p14="http://schemas.microsoft.com/office/powerpoint/2010/main" val="3473985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What</a:t>
            </a:r>
            <a:r>
              <a:rPr lang="en-US" baseline="0" dirty="0" smtClean="0"/>
              <a:t> is Clean Cities</a:t>
            </a:r>
            <a:endParaRPr lang="en-US" dirty="0" smtClean="0"/>
          </a:p>
          <a:p>
            <a:pPr eaLnBrk="1" hangingPunct="1"/>
            <a:r>
              <a:rPr lang="en-US" dirty="0" smtClean="0"/>
              <a:t>When most people think of the Lung Association, they think of smoking cessation, asthma and other lung diseases. </a:t>
            </a:r>
          </a:p>
          <a:p>
            <a:pPr eaLnBrk="1" hangingPunct="1"/>
            <a:r>
              <a:rPr lang="en-US" dirty="0" smtClean="0"/>
              <a:t>But emissions from motorized vehicles are the single largest source of air pollution in Minnesota</a:t>
            </a:r>
          </a:p>
          <a:p>
            <a:pPr eaLnBrk="1" hangingPunct="1"/>
            <a:endParaRPr lang="en-US" dirty="0" smtClean="0"/>
          </a:p>
          <a:p>
            <a:pPr eaLnBrk="1" hangingPunct="1"/>
            <a:r>
              <a:rPr lang="en-US" dirty="0" smtClean="0"/>
              <a:t>The Lung Association understands the link between the vehicles we drive, the fuels we use, the air quality and our lung health.</a:t>
            </a:r>
          </a:p>
          <a:p>
            <a:pPr eaLnBrk="1" hangingPunct="1"/>
            <a:endParaRPr lang="en-US" dirty="0" smtClean="0"/>
          </a:p>
          <a:p>
            <a:pPr eaLnBrk="1" hangingPunct="1"/>
            <a:r>
              <a:rPr lang="en-US" dirty="0" smtClean="0"/>
              <a:t>Air pollutants can cause or exacerbate conditions such as asthma and chronic obstructive pulmonary disease.</a:t>
            </a:r>
          </a:p>
          <a:p>
            <a:pPr eaLnBrk="1" hangingPunct="1"/>
            <a:endParaRPr lang="en-US" dirty="0" smtClean="0"/>
          </a:p>
          <a:p>
            <a:pPr marL="355690" indent="-355690">
              <a:spcBef>
                <a:spcPts val="3734"/>
              </a:spcBef>
              <a:spcAft>
                <a:spcPts val="1867"/>
              </a:spcAft>
              <a:buClr>
                <a:schemeClr val="tx1"/>
              </a:buClr>
            </a:pPr>
            <a:r>
              <a:rPr lang="en-US" sz="2100" dirty="0" smtClean="0">
                <a:cs typeface="Tahoma" charset="0"/>
              </a:rPr>
              <a:t>Coalitions are made up of local and national stakeholders.</a:t>
            </a:r>
          </a:p>
          <a:p>
            <a:pPr marL="770662" lvl="1" indent="-296408">
              <a:spcBef>
                <a:spcPts val="1245"/>
              </a:spcBef>
              <a:buFont typeface="Arial" charset="0"/>
              <a:buChar char="•"/>
            </a:pPr>
            <a:r>
              <a:rPr lang="en-US" sz="2100" dirty="0" smtClean="0">
                <a:cs typeface="Arial" charset="0"/>
              </a:rPr>
              <a:t>8,400 stakeholders nationwide </a:t>
            </a:r>
            <a:endParaRPr lang="en-US" sz="2100" dirty="0" smtClean="0">
              <a:cs typeface="Tahoma" charset="0"/>
            </a:endParaRPr>
          </a:p>
          <a:p>
            <a:pPr marL="770662" lvl="1" indent="-296408">
              <a:spcBef>
                <a:spcPts val="1245"/>
              </a:spcBef>
              <a:buFont typeface="Arial" charset="0"/>
              <a:buChar char="•"/>
            </a:pPr>
            <a:r>
              <a:rPr lang="en-US" sz="2100" dirty="0" smtClean="0">
                <a:cs typeface="Tahoma" charset="0"/>
              </a:rPr>
              <a:t>49% private-sector stakeholders</a:t>
            </a:r>
          </a:p>
          <a:p>
            <a:pPr marL="770662" lvl="1" indent="-296408">
              <a:spcBef>
                <a:spcPts val="1245"/>
              </a:spcBef>
              <a:buFont typeface="Arial" charset="0"/>
              <a:buChar char="•"/>
            </a:pPr>
            <a:r>
              <a:rPr lang="en-US" sz="2100" dirty="0" smtClean="0">
                <a:cs typeface="Tahoma" charset="0"/>
              </a:rPr>
              <a:t>51% public-sector stakeholders</a:t>
            </a:r>
          </a:p>
          <a:p>
            <a:pPr marL="770662" lvl="1" indent="-296408">
              <a:spcBef>
                <a:spcPts val="1245"/>
              </a:spcBef>
              <a:buFont typeface="Arial" charset="0"/>
              <a:buChar char="•"/>
            </a:pPr>
            <a:endParaRPr lang="en-US" sz="2100" dirty="0" smtClean="0">
              <a:cs typeface="Tahoma" charset="0"/>
            </a:endParaRPr>
          </a:p>
          <a:p>
            <a:pPr marL="241632" indent="-241632">
              <a:lnSpc>
                <a:spcPct val="115000"/>
              </a:lnSpc>
              <a:spcBef>
                <a:spcPct val="0"/>
              </a:spcBef>
              <a:buFontTx/>
              <a:buChar char="•"/>
            </a:pPr>
            <a:r>
              <a:rPr lang="en-US" dirty="0" smtClean="0">
                <a:ea typeface="ＭＳ Ｐゴシック" charset="-128"/>
                <a:cs typeface="Arial" charset="0"/>
              </a:rPr>
              <a:t>Clean Cities strategies to reduce petroleum use fall into three categories – replacement, reduction, and elimination.</a:t>
            </a:r>
          </a:p>
          <a:p>
            <a:pPr marL="241632" indent="-241632">
              <a:lnSpc>
                <a:spcPct val="115000"/>
              </a:lnSpc>
              <a:spcBef>
                <a:spcPct val="0"/>
              </a:spcBef>
              <a:buFontTx/>
              <a:buChar char="•"/>
            </a:pPr>
            <a:endParaRPr lang="en-US" dirty="0" smtClean="0">
              <a:ea typeface="ＭＳ Ｐゴシック" charset="-128"/>
              <a:cs typeface="Arial" charset="0"/>
            </a:endParaRPr>
          </a:p>
          <a:p>
            <a:pPr marL="241632" indent="-241632">
              <a:lnSpc>
                <a:spcPct val="115000"/>
              </a:lnSpc>
              <a:spcBef>
                <a:spcPct val="0"/>
              </a:spcBef>
              <a:buFontTx/>
              <a:buChar char="•"/>
            </a:pPr>
            <a:r>
              <a:rPr lang="en-US" dirty="0" smtClean="0">
                <a:ea typeface="ＭＳ Ｐゴシック" charset="-128"/>
                <a:cs typeface="Arial" charset="0"/>
              </a:rPr>
              <a:t>Clean Cities provides a framework for coalitions to work within. The framework gives coordinators and stakeholders the flexibility to choose strategies that best meet their needs, take advantage of their</a:t>
            </a:r>
            <a:r>
              <a:rPr lang="en-US" baseline="0" dirty="0" smtClean="0">
                <a:ea typeface="ＭＳ Ｐゴシック" charset="-128"/>
                <a:cs typeface="Arial" charset="0"/>
              </a:rPr>
              <a:t> </a:t>
            </a:r>
            <a:r>
              <a:rPr lang="en-US" dirty="0" smtClean="0">
                <a:ea typeface="ＭＳ Ｐゴシック" charset="-128"/>
                <a:cs typeface="Arial" charset="0"/>
              </a:rPr>
              <a:t>available resources, and match their priorities.</a:t>
            </a:r>
          </a:p>
          <a:p>
            <a:pPr marL="241632" indent="-241632">
              <a:lnSpc>
                <a:spcPct val="115000"/>
              </a:lnSpc>
              <a:spcBef>
                <a:spcPct val="0"/>
              </a:spcBef>
            </a:pPr>
            <a:endParaRPr lang="en-US" dirty="0" smtClean="0">
              <a:ea typeface="ＭＳ Ｐゴシック" charset="-128"/>
              <a:cs typeface="Arial" charset="0"/>
            </a:endParaRPr>
          </a:p>
          <a:p>
            <a:pPr marL="241632" indent="-241632">
              <a:spcBef>
                <a:spcPct val="0"/>
              </a:spcBef>
              <a:buFontTx/>
              <a:buChar char="•"/>
            </a:pPr>
            <a:r>
              <a:rPr lang="en-US" dirty="0" smtClean="0">
                <a:ea typeface="ＭＳ Ｐゴシック" charset="-128"/>
                <a:cs typeface="Arial" charset="0"/>
              </a:rPr>
              <a:t>Because Clean Cities coalitions employ multiple strategies to reduce petroleum use, they can adapt to changes in technologies and markets.</a:t>
            </a:r>
          </a:p>
          <a:p>
            <a:pPr marL="241632" indent="-241632">
              <a:spcBef>
                <a:spcPct val="0"/>
              </a:spcBef>
              <a:buFontTx/>
              <a:buChar char="•"/>
            </a:pPr>
            <a:endParaRPr lang="en-US" dirty="0" smtClean="0">
              <a:ea typeface="ＭＳ Ｐゴシック" charset="-128"/>
              <a:cs typeface="Arial" charset="0"/>
            </a:endParaRPr>
          </a:p>
          <a:p>
            <a:pPr marL="241632" indent="-241632">
              <a:spcBef>
                <a:spcPct val="0"/>
              </a:spcBef>
              <a:buFontTx/>
              <a:buChar char="•"/>
            </a:pPr>
            <a:r>
              <a:rPr lang="en-US" dirty="0" smtClean="0">
                <a:ea typeface="ＭＳ Ｐゴシック" charset="-128"/>
                <a:cs typeface="Arial" charset="0"/>
              </a:rPr>
              <a:t>Since its inception in 1993, Clean Cities and its stakeholders have saved nearly 3 billion gallons of petroleum.</a:t>
            </a:r>
          </a:p>
          <a:p>
            <a:pPr marL="177845" indent="-177845">
              <a:spcBef>
                <a:spcPct val="0"/>
              </a:spcBef>
              <a:buFontTx/>
              <a:buChar char="-"/>
            </a:pPr>
            <a:r>
              <a:rPr lang="en-US" dirty="0" smtClean="0"/>
              <a:t>TC4 awards, </a:t>
            </a:r>
          </a:p>
          <a:p>
            <a:pPr marL="652099" lvl="1" indent="-177845">
              <a:spcBef>
                <a:spcPct val="0"/>
              </a:spcBef>
              <a:buFontTx/>
              <a:buChar char="-"/>
            </a:pPr>
            <a:r>
              <a:rPr lang="en-US" dirty="0" smtClean="0"/>
              <a:t>#1 ranking thanks to stakeholders being early adopters of alt fuels, supportive policy makers and innovative partnerships providing funding for infrastructure development</a:t>
            </a:r>
          </a:p>
          <a:p>
            <a:pPr marL="652099" lvl="1" indent="-177845">
              <a:spcBef>
                <a:spcPct val="0"/>
              </a:spcBef>
              <a:buFontTx/>
              <a:buChar char="-"/>
            </a:pPr>
            <a:r>
              <a:rPr lang="en-US" dirty="0" smtClean="0"/>
              <a:t>Coordinator of the year</a:t>
            </a:r>
          </a:p>
          <a:p>
            <a:pPr marL="652099" lvl="1" indent="-177845">
              <a:spcBef>
                <a:spcPct val="0"/>
              </a:spcBef>
              <a:buFontTx/>
              <a:buChar char="-"/>
            </a:pPr>
            <a:r>
              <a:rPr lang="en-US" dirty="0" smtClean="0"/>
              <a:t>2011 Hall of Fame</a:t>
            </a:r>
          </a:p>
          <a:p>
            <a:pPr marL="652099" lvl="1" indent="-177845">
              <a:spcBef>
                <a:spcPct val="0"/>
              </a:spcBef>
              <a:buFontTx/>
              <a:buChar char="-"/>
            </a:pPr>
            <a:r>
              <a:rPr lang="en-US" dirty="0" smtClean="0"/>
              <a:t>Hosted regional meetings and national meetings</a:t>
            </a:r>
            <a:endParaRPr lang="en-US" dirty="0"/>
          </a:p>
        </p:txBody>
      </p:sp>
      <p:sp>
        <p:nvSpPr>
          <p:cNvPr id="4" name="Slide Number Placeholder 3"/>
          <p:cNvSpPr>
            <a:spLocks noGrp="1"/>
          </p:cNvSpPr>
          <p:nvPr>
            <p:ph type="sldNum" sz="quarter" idx="10"/>
          </p:nvPr>
        </p:nvSpPr>
        <p:spPr/>
        <p:txBody>
          <a:bodyPr/>
          <a:lstStyle/>
          <a:p>
            <a:fld id="{486D4D59-29D9-48BA-80C6-D798D217B094}" type="slidenum">
              <a:rPr lang="en-US" smtClean="0"/>
              <a:t>2</a:t>
            </a:fld>
            <a:endParaRPr lang="en-US"/>
          </a:p>
        </p:txBody>
      </p:sp>
    </p:spTree>
    <p:extLst>
      <p:ext uri="{BB962C8B-B14F-4D97-AF65-F5344CB8AC3E}">
        <p14:creationId xmlns:p14="http://schemas.microsoft.com/office/powerpoint/2010/main" val="72183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Benefits of TC4 Membership</a:t>
            </a:r>
          </a:p>
          <a:p>
            <a:pPr>
              <a:buClr>
                <a:srgbClr val="002060"/>
              </a:buClr>
              <a:defRPr/>
            </a:pPr>
            <a:r>
              <a:rPr lang="en-US" sz="2400" dirty="0" smtClean="0">
                <a:solidFill>
                  <a:srgbClr val="002060"/>
                </a:solidFill>
                <a:effectLst/>
              </a:rPr>
              <a:t>Promote your fleet success stories</a:t>
            </a:r>
          </a:p>
          <a:p>
            <a:pPr lvl="1">
              <a:buClr>
                <a:srgbClr val="002060"/>
              </a:buClr>
              <a:defRPr/>
            </a:pPr>
            <a:r>
              <a:rPr lang="en-US" sz="1600" dirty="0" err="1" smtClean="0">
                <a:solidFill>
                  <a:srgbClr val="002060"/>
                </a:solidFill>
                <a:effectLst/>
              </a:rPr>
              <a:t>Motorweek</a:t>
            </a:r>
            <a:r>
              <a:rPr lang="en-US" sz="1600" dirty="0" smtClean="0">
                <a:solidFill>
                  <a:srgbClr val="002060"/>
                </a:solidFill>
                <a:effectLst/>
              </a:rPr>
              <a:t>, stakeholder summit, case studies</a:t>
            </a:r>
          </a:p>
          <a:p>
            <a:pPr>
              <a:buClr>
                <a:srgbClr val="002060"/>
              </a:buClr>
              <a:defRPr/>
            </a:pPr>
            <a:r>
              <a:rPr lang="en-US" sz="2400" dirty="0" smtClean="0">
                <a:solidFill>
                  <a:srgbClr val="002060"/>
                </a:solidFill>
                <a:effectLst/>
              </a:rPr>
              <a:t>Eligible for USDOE funding</a:t>
            </a:r>
          </a:p>
          <a:p>
            <a:pPr>
              <a:buClr>
                <a:srgbClr val="002060"/>
              </a:buClr>
              <a:defRPr/>
            </a:pPr>
            <a:r>
              <a:rPr lang="en-US" sz="2400" dirty="0" smtClean="0">
                <a:solidFill>
                  <a:srgbClr val="002060"/>
                </a:solidFill>
                <a:effectLst/>
              </a:rPr>
              <a:t>Access to alternative fuel news, events, funding announcements</a:t>
            </a:r>
          </a:p>
          <a:p>
            <a:pPr>
              <a:buClr>
                <a:srgbClr val="002060"/>
              </a:buClr>
              <a:defRPr/>
            </a:pPr>
            <a:r>
              <a:rPr lang="en-US" sz="2400" dirty="0" smtClean="0">
                <a:solidFill>
                  <a:srgbClr val="002060"/>
                </a:solidFill>
                <a:effectLst/>
              </a:rPr>
              <a:t>Webinars, Workshops, Training Opportunities</a:t>
            </a:r>
          </a:p>
          <a:p>
            <a:r>
              <a:rPr lang="en-US" sz="2400" dirty="0" smtClean="0"/>
              <a:t>learning from and networking with other stakeholders, building partnerships</a:t>
            </a:r>
            <a:br>
              <a:rPr lang="en-US" sz="2400" dirty="0" smtClean="0"/>
            </a:br>
            <a:endParaRPr lang="en-US" sz="2400" dirty="0" smtClean="0"/>
          </a:p>
          <a:p>
            <a:r>
              <a:rPr lang="en-US" sz="2400" dirty="0" smtClean="0"/>
              <a:t>grant opportunities that favor Clean Cities stakeholders and collaborations, for example pending proposal for </a:t>
            </a:r>
            <a:r>
              <a:rPr lang="en-US" sz="2400" dirty="0" err="1" smtClean="0"/>
              <a:t>ev</a:t>
            </a:r>
            <a:r>
              <a:rPr lang="en-US" sz="2400" dirty="0" smtClean="0"/>
              <a:t> and ng preparedness. </a:t>
            </a:r>
            <a:br>
              <a:rPr lang="en-US" sz="2400" dirty="0" smtClean="0"/>
            </a:br>
            <a:r>
              <a:rPr lang="en-US" sz="2400" dirty="0" smtClean="0"/>
              <a:t>- access to alt fuel news and funding announcements</a:t>
            </a:r>
            <a:br>
              <a:rPr lang="en-US" sz="2400" dirty="0" smtClean="0"/>
            </a:br>
            <a:r>
              <a:rPr lang="en-US" sz="2400" dirty="0" smtClean="0"/>
              <a:t>- national recognition for fleets</a:t>
            </a:r>
            <a:br>
              <a:rPr lang="en-US" sz="2400" dirty="0" smtClean="0"/>
            </a:br>
            <a:endParaRPr lang="en-US" sz="2400" dirty="0" smtClean="0"/>
          </a:p>
          <a:p>
            <a:pPr>
              <a:buClr>
                <a:srgbClr val="002060"/>
              </a:buClr>
              <a:defRPr/>
            </a:pPr>
            <a:endParaRPr lang="en-US" sz="2400" dirty="0" smtClean="0">
              <a:solidFill>
                <a:srgbClr val="002060"/>
              </a:solidFill>
              <a:effectLst/>
            </a:endParaRPr>
          </a:p>
          <a:p>
            <a:endParaRPr lang="en-US" dirty="0"/>
          </a:p>
        </p:txBody>
      </p:sp>
      <p:sp>
        <p:nvSpPr>
          <p:cNvPr id="4" name="Slide Number Placeholder 3"/>
          <p:cNvSpPr>
            <a:spLocks noGrp="1"/>
          </p:cNvSpPr>
          <p:nvPr>
            <p:ph type="sldNum" sz="quarter" idx="10"/>
          </p:nvPr>
        </p:nvSpPr>
        <p:spPr/>
        <p:txBody>
          <a:bodyPr/>
          <a:lstStyle/>
          <a:p>
            <a:fld id="{486D4D59-29D9-48BA-80C6-D798D217B094}" type="slidenum">
              <a:rPr lang="en-US" smtClean="0"/>
              <a:t>4</a:t>
            </a:fld>
            <a:endParaRPr lang="en-US"/>
          </a:p>
        </p:txBody>
      </p:sp>
    </p:spTree>
    <p:extLst>
      <p:ext uri="{BB962C8B-B14F-4D97-AF65-F5344CB8AC3E}">
        <p14:creationId xmlns:p14="http://schemas.microsoft.com/office/powerpoint/2010/main" val="333903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 fuels can play a significant</a:t>
            </a:r>
            <a:r>
              <a:rPr lang="en-US" baseline="0" dirty="0" smtClean="0"/>
              <a:t> role in reducing tailpipe emissions, especially when used in older vehicles or to replace older vehicles.</a:t>
            </a:r>
          </a:p>
          <a:p>
            <a:endParaRPr lang="en-US" baseline="0" dirty="0" smtClean="0"/>
          </a:p>
          <a:p>
            <a:r>
              <a:rPr lang="en-US" baseline="0" dirty="0" smtClean="0"/>
              <a:t>Overview of reduction emissions with alt fuels….</a:t>
            </a:r>
          </a:p>
          <a:p>
            <a:pPr marL="301349" indent="-301349" eaLnBrk="1" hangingPunct="1">
              <a:spcBef>
                <a:spcPts val="622"/>
              </a:spcBef>
              <a:spcAft>
                <a:spcPts val="622"/>
              </a:spcAft>
              <a:tabLst>
                <a:tab pos="1009436" algn="l"/>
              </a:tabLst>
            </a:pPr>
            <a:r>
              <a:rPr lang="en-US" dirty="0" smtClean="0">
                <a:ea typeface="ＭＳ Ｐゴシック" pitchFamily="-65" charset="-128"/>
              </a:rPr>
              <a:t>Biodiesel:  Reduces greenhouse gas (GHG) emissions,</a:t>
            </a:r>
            <a:r>
              <a:rPr lang="en-US" baseline="0" dirty="0" smtClean="0">
                <a:ea typeface="ＭＳ Ｐゴシック" pitchFamily="-65" charset="-128"/>
              </a:rPr>
              <a:t> </a:t>
            </a:r>
            <a:r>
              <a:rPr lang="en-US" dirty="0" smtClean="0">
                <a:ea typeface="ＭＳ Ｐゴシック" pitchFamily="-65" charset="-128"/>
              </a:rPr>
              <a:t>Biodegradable and nontoxic,</a:t>
            </a:r>
            <a:r>
              <a:rPr lang="en-US" baseline="0" dirty="0" smtClean="0">
                <a:ea typeface="ＭＳ Ｐゴシック" pitchFamily="-65" charset="-128"/>
              </a:rPr>
              <a:t> </a:t>
            </a:r>
            <a:r>
              <a:rPr lang="en-US" dirty="0" smtClean="0">
                <a:ea typeface="ＭＳ Ｐゴシック" pitchFamily="-65" charset="-128"/>
              </a:rPr>
              <a:t>Cleaner-burning replacement for diesel fuel</a:t>
            </a:r>
          </a:p>
          <a:p>
            <a:endParaRPr lang="en-US" dirty="0" smtClean="0"/>
          </a:p>
          <a:p>
            <a:pPr defTabSz="948507"/>
            <a:r>
              <a:rPr lang="en-US" dirty="0" smtClean="0">
                <a:latin typeface="Arial" pitchFamily="34" charset="0"/>
                <a:ea typeface="ＭＳ Ｐゴシック" pitchFamily="-65" charset="-128"/>
                <a:cs typeface="ＭＳ Ｐゴシック" pitchFamily="-105" charset="-128"/>
              </a:rPr>
              <a:t>E85 reduces greenhouse gas emissions: On a life-cycle basis, including fuel production and distribution, E85 made with corn ethanol reduces carbon greenhouse gas emissions by 19% to 52%, depending on the production process used. When E85 is made from cellulose materials, such as corn and wheat stalks or forestry waste, it can reduce greenhouse gases by 75%. E85 also reduces emissions of ozone formers and air toxics.</a:t>
            </a:r>
          </a:p>
          <a:p>
            <a:pPr defTabSz="948507"/>
            <a:endParaRPr lang="en-US" dirty="0" smtClean="0">
              <a:latin typeface="Arial" charset="0"/>
              <a:cs typeface="Arial" charset="0"/>
            </a:endParaRPr>
          </a:p>
          <a:p>
            <a:pPr defTabSz="948507"/>
            <a:r>
              <a:rPr lang="en-US" dirty="0" smtClean="0">
                <a:latin typeface="Arial" charset="0"/>
                <a:cs typeface="Arial" charset="0"/>
              </a:rPr>
              <a:t>Natural gas: It is nontoxic, noncorrosive, and </a:t>
            </a:r>
            <a:r>
              <a:rPr lang="en-US" dirty="0" err="1" smtClean="0">
                <a:latin typeface="Arial" charset="0"/>
                <a:cs typeface="Arial" charset="0"/>
              </a:rPr>
              <a:t>noncarcinogenic</a:t>
            </a:r>
            <a:r>
              <a:rPr lang="en-US" dirty="0" smtClean="0">
                <a:latin typeface="Arial" charset="0"/>
                <a:cs typeface="Arial" charset="0"/>
              </a:rPr>
              <a:t> and presents no threat to soil, surface water, or groundwater.</a:t>
            </a:r>
          </a:p>
          <a:p>
            <a:pPr defTabSz="948507"/>
            <a:endParaRPr lang="en-US" dirty="0" smtClean="0">
              <a:latin typeface="Arial" charset="0"/>
              <a:cs typeface="Arial" charset="0"/>
            </a:endParaRPr>
          </a:p>
          <a:p>
            <a:pPr defTabSz="948507">
              <a:defRPr/>
            </a:pPr>
            <a:r>
              <a:rPr lang="en-US" dirty="0" smtClean="0"/>
              <a:t>Propane is a well-established, domestically available, clean-burning fuel. Propane is also known as liquefied petroleum gas (LPG), or autogas in Europe. Stored under pressure inside a tank, propane turns into a colorless, odorless liquid. As pressure is released, the liquid propane vaporizes and turns into gas that is used for combustion. An odorant, ethyl </a:t>
            </a:r>
            <a:r>
              <a:rPr lang="en-US" dirty="0" err="1" smtClean="0"/>
              <a:t>mercaptan</a:t>
            </a:r>
            <a:r>
              <a:rPr lang="en-US" dirty="0" smtClean="0"/>
              <a:t>, is added for leak detection. Unlike natural gas, propane is not a greenhouse gas (GHG) when released directly into the atmosphere. When considering the entire lifecycle of propane used in converted LDVs, Argonne National Lab found that propane reduced GHG emissions by 21% to 24%.</a:t>
            </a:r>
            <a:endParaRPr lang="en-US" dirty="0"/>
          </a:p>
        </p:txBody>
      </p:sp>
      <p:sp>
        <p:nvSpPr>
          <p:cNvPr id="4" name="Slide Number Placeholder 3"/>
          <p:cNvSpPr>
            <a:spLocks noGrp="1"/>
          </p:cNvSpPr>
          <p:nvPr>
            <p:ph type="sldNum" sz="quarter" idx="10"/>
          </p:nvPr>
        </p:nvSpPr>
        <p:spPr/>
        <p:txBody>
          <a:bodyPr/>
          <a:lstStyle/>
          <a:p>
            <a:fld id="{486D4D59-29D9-48BA-80C6-D798D217B094}" type="slidenum">
              <a:rPr lang="en-US" smtClean="0"/>
              <a:t>6</a:t>
            </a:fld>
            <a:endParaRPr lang="en-US"/>
          </a:p>
        </p:txBody>
      </p:sp>
    </p:spTree>
    <p:extLst>
      <p:ext uri="{BB962C8B-B14F-4D97-AF65-F5344CB8AC3E}">
        <p14:creationId xmlns:p14="http://schemas.microsoft.com/office/powerpoint/2010/main" val="214341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Clean Air Minnesota</a:t>
            </a:r>
            <a:r>
              <a:rPr lang="en-US" baseline="0" dirty="0" smtClean="0"/>
              <a:t> Goals</a:t>
            </a:r>
            <a:br>
              <a:rPr lang="en-US" baseline="0" dirty="0" smtClean="0"/>
            </a:br>
            <a:r>
              <a:rPr lang="en-US" dirty="0" smtClean="0"/>
              <a:t>Identify, evaluate, and prioritize strategies to reduce air pollution.</a:t>
            </a:r>
          </a:p>
          <a:p>
            <a:r>
              <a:rPr lang="en-US" dirty="0" smtClean="0"/>
              <a:t>Develop, fund, and implement projects to improve air quality.</a:t>
            </a:r>
          </a:p>
          <a:p>
            <a:r>
              <a:rPr lang="en-US" dirty="0" smtClean="0"/>
              <a:t>Track emissions reductions achieved and report those reductions to the wider community on a regular basis.</a:t>
            </a:r>
          </a:p>
          <a:p>
            <a:r>
              <a:rPr lang="en-US" dirty="0" smtClean="0"/>
              <a:t>The goal of this effort is to translate ideas into air quality projects that yield measurable emissions reductions that will benefit our environment and the health of all Minnesotans.</a:t>
            </a:r>
          </a:p>
          <a:p>
            <a:endParaRPr lang="en-US" dirty="0" smtClean="0"/>
          </a:p>
          <a:p>
            <a:r>
              <a:rPr lang="en-US" dirty="0" smtClean="0"/>
              <a:t>The goal of this effort is to translate ideas into air quality projects that yield measurable emissions reductions that will benefit our environment and the health of all Minnesotans.</a:t>
            </a:r>
          </a:p>
        </p:txBody>
      </p:sp>
      <p:sp>
        <p:nvSpPr>
          <p:cNvPr id="4" name="Slide Number Placeholder 3"/>
          <p:cNvSpPr>
            <a:spLocks noGrp="1"/>
          </p:cNvSpPr>
          <p:nvPr>
            <p:ph type="sldNum" sz="quarter" idx="10"/>
          </p:nvPr>
        </p:nvSpPr>
        <p:spPr/>
        <p:txBody>
          <a:bodyPr/>
          <a:lstStyle/>
          <a:p>
            <a:fld id="{486D4D59-29D9-48BA-80C6-D798D217B094}" type="slidenum">
              <a:rPr lang="en-US" smtClean="0"/>
              <a:t>8</a:t>
            </a:fld>
            <a:endParaRPr lang="en-US"/>
          </a:p>
        </p:txBody>
      </p:sp>
    </p:spTree>
    <p:extLst>
      <p:ext uri="{BB962C8B-B14F-4D97-AF65-F5344CB8AC3E}">
        <p14:creationId xmlns:p14="http://schemas.microsoft.com/office/powerpoint/2010/main" val="3585686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partners include:</a:t>
            </a:r>
          </a:p>
          <a:p>
            <a:r>
              <a:rPr lang="en-US" dirty="0" smtClean="0"/>
              <a:t>MN Pollution Control</a:t>
            </a:r>
            <a:r>
              <a:rPr lang="en-US" baseline="0" dirty="0" smtClean="0"/>
              <a:t> Agency</a:t>
            </a:r>
          </a:p>
          <a:p>
            <a:r>
              <a:rPr lang="en-US" baseline="0" dirty="0" smtClean="0"/>
              <a:t>National Park Service</a:t>
            </a:r>
          </a:p>
          <a:p>
            <a:r>
              <a:rPr lang="en-US" sz="1200" kern="1200" dirty="0" smtClean="0">
                <a:solidFill>
                  <a:schemeClr val="tx1"/>
                </a:solidFill>
                <a:effectLst/>
                <a:latin typeface="+mn-lt"/>
                <a:ea typeface="+mn-ea"/>
                <a:cs typeface="+mn-cs"/>
              </a:rPr>
              <a:t>Mississippi National River and Recreation Area</a:t>
            </a:r>
          </a:p>
          <a:p>
            <a:r>
              <a:rPr lang="en-US" sz="1200" kern="1200" baseline="0" dirty="0" smtClean="0">
                <a:solidFill>
                  <a:schemeClr val="tx1"/>
                </a:solidFill>
                <a:effectLst/>
                <a:latin typeface="+mn-lt"/>
                <a:ea typeface="+mn-ea"/>
                <a:cs typeface="+mn-cs"/>
              </a:rPr>
              <a:t>USDOE/NREL</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86D4D59-29D9-48BA-80C6-D798D217B094}" type="slidenum">
              <a:rPr lang="en-US" smtClean="0"/>
              <a:t>9</a:t>
            </a:fld>
            <a:endParaRPr lang="en-US"/>
          </a:p>
        </p:txBody>
      </p:sp>
    </p:spTree>
    <p:extLst>
      <p:ext uri="{BB962C8B-B14F-4D97-AF65-F5344CB8AC3E}">
        <p14:creationId xmlns:p14="http://schemas.microsoft.com/office/powerpoint/2010/main" val="255824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2200" b="1" kern="1200" dirty="0" smtClean="0">
                <a:solidFill>
                  <a:schemeClr val="tx1"/>
                </a:solidFill>
                <a:latin typeface="+mn-lt"/>
                <a:ea typeface="+mn-ea"/>
                <a:cs typeface="+mn-cs"/>
              </a:rPr>
              <a:t>E85/Flex Pump Development Program</a:t>
            </a:r>
          </a:p>
          <a:p>
            <a:pPr marL="0" lvl="0" indent="0">
              <a:buNone/>
            </a:pPr>
            <a:endParaRPr lang="en-US" sz="1200" dirty="0" smtClean="0"/>
          </a:p>
          <a:p>
            <a:pPr lvl="1">
              <a:buFont typeface="Arial" panose="020B0604020202020204" pitchFamily="34" charset="0"/>
              <a:buChar char="•"/>
            </a:pPr>
            <a:r>
              <a:rPr lang="en-US" sz="1800" dirty="0" smtClean="0"/>
              <a:t>Administer infrastructure grant program for flex pump configurations blending E10 &amp; E85 to mid-level ethanol blends, including E15 whenever possible.</a:t>
            </a:r>
          </a:p>
          <a:p>
            <a:pPr lvl="1">
              <a:buFont typeface="Arial" panose="020B0604020202020204" pitchFamily="34" charset="0"/>
              <a:buChar char="•"/>
            </a:pPr>
            <a:r>
              <a:rPr lang="en-US" sz="1800" dirty="0" smtClean="0"/>
              <a:t>Increase use of these fuels through grassroots education and marketing to motorists, fleets, policy makers, and media, supporting the benefits and operability of these fuels.</a:t>
            </a:r>
          </a:p>
          <a:p>
            <a:pPr marL="457200" lvl="1" indent="0">
              <a:buNone/>
            </a:pPr>
            <a:r>
              <a:rPr lang="en-US" sz="2000" b="1" dirty="0" smtClean="0"/>
              <a:t>Personnel &amp; funding focused on:</a:t>
            </a:r>
          </a:p>
          <a:p>
            <a:pPr lvl="2"/>
            <a:r>
              <a:rPr lang="en-US" sz="1800" dirty="0" smtClean="0"/>
              <a:t>Securing retailers</a:t>
            </a:r>
          </a:p>
          <a:p>
            <a:pPr lvl="2"/>
            <a:r>
              <a:rPr lang="en-US" sz="1800" dirty="0" smtClean="0"/>
              <a:t>Assisting retailers with grants</a:t>
            </a:r>
          </a:p>
          <a:p>
            <a:pPr lvl="2"/>
            <a:r>
              <a:rPr lang="en-US" sz="1800" dirty="0" smtClean="0"/>
              <a:t>Assisting in technical, marketing &amp; trouble-shooting</a:t>
            </a:r>
          </a:p>
          <a:p>
            <a:pPr lvl="2"/>
            <a:r>
              <a:rPr lang="en-US" sz="1800" dirty="0" smtClean="0"/>
              <a:t>Build consumer awareness</a:t>
            </a:r>
          </a:p>
          <a:p>
            <a:endParaRPr lang="en-US" dirty="0"/>
          </a:p>
        </p:txBody>
      </p:sp>
      <p:sp>
        <p:nvSpPr>
          <p:cNvPr id="4" name="Slide Number Placeholder 3"/>
          <p:cNvSpPr>
            <a:spLocks noGrp="1"/>
          </p:cNvSpPr>
          <p:nvPr>
            <p:ph type="sldNum" sz="quarter" idx="10"/>
          </p:nvPr>
        </p:nvSpPr>
        <p:spPr/>
        <p:txBody>
          <a:bodyPr/>
          <a:lstStyle/>
          <a:p>
            <a:fld id="{486D4D59-29D9-48BA-80C6-D798D217B094}" type="slidenum">
              <a:rPr lang="en-US" smtClean="0"/>
              <a:t>11</a:t>
            </a:fld>
            <a:endParaRPr lang="en-US"/>
          </a:p>
        </p:txBody>
      </p:sp>
    </p:spTree>
    <p:extLst>
      <p:ext uri="{BB962C8B-B14F-4D97-AF65-F5344CB8AC3E}">
        <p14:creationId xmlns:p14="http://schemas.microsoft.com/office/powerpoint/2010/main" val="1714847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solidFill>
                  <a:srgbClr val="003399"/>
                </a:solidFill>
              </a:rPr>
              <a:t>Bus Tails</a:t>
            </a:r>
          </a:p>
          <a:p>
            <a:r>
              <a:rPr lang="en-US" sz="1300" dirty="0">
                <a:solidFill>
                  <a:srgbClr val="003399"/>
                </a:solidFill>
              </a:rPr>
              <a:t>50 Twin Cities Metro Transit August  December, 2012</a:t>
            </a:r>
          </a:p>
          <a:p>
            <a:r>
              <a:rPr lang="en-US" sz="1300" dirty="0">
                <a:solidFill>
                  <a:srgbClr val="003399"/>
                </a:solidFill>
              </a:rPr>
              <a:t>4+ million impressions</a:t>
            </a:r>
          </a:p>
          <a:p>
            <a:pPr marL="0" indent="0">
              <a:buNone/>
            </a:pPr>
            <a:r>
              <a:rPr lang="en-US" sz="2000" b="1" dirty="0" smtClean="0"/>
              <a:t>Grassroots Education in Minnesota</a:t>
            </a:r>
          </a:p>
          <a:p>
            <a:r>
              <a:rPr lang="en-US" sz="1800" dirty="0" smtClean="0"/>
              <a:t>Direct mail to flex fuel vehicle owners</a:t>
            </a:r>
          </a:p>
          <a:p>
            <a:r>
              <a:rPr lang="en-US" sz="1800" dirty="0" smtClean="0"/>
              <a:t>Promotional events (grand openings &amp; frequent fuel cards)</a:t>
            </a:r>
          </a:p>
          <a:p>
            <a:r>
              <a:rPr lang="en-US" sz="1800" dirty="0" smtClean="0"/>
              <a:t>Trade shows &amp; conferences/speaking opportunities</a:t>
            </a:r>
          </a:p>
          <a:p>
            <a:r>
              <a:rPr lang="en-US" sz="1800" dirty="0" smtClean="0"/>
              <a:t>Working with fleets</a:t>
            </a:r>
          </a:p>
          <a:p>
            <a:r>
              <a:rPr lang="en-US" sz="1800" dirty="0" smtClean="0"/>
              <a:t>Working with dealerships</a:t>
            </a:r>
          </a:p>
          <a:p>
            <a:r>
              <a:rPr lang="en-US" sz="1800" dirty="0" smtClean="0"/>
              <a:t>Paid, earned and social media:</a:t>
            </a:r>
          </a:p>
          <a:p>
            <a:pPr marL="800100" lvl="1" indent="-342900">
              <a:buFont typeface="Wingdings" panose="05000000000000000000" pitchFamily="2" charset="2"/>
              <a:buChar char="Ø"/>
            </a:pPr>
            <a:r>
              <a:rPr lang="en-US" sz="1800" dirty="0" smtClean="0"/>
              <a:t>Facebook – Clean Air Choice Team</a:t>
            </a:r>
          </a:p>
          <a:p>
            <a:pPr marL="800100" lvl="1" indent="-342900">
              <a:buFont typeface="Wingdings" panose="05000000000000000000" pitchFamily="2" charset="2"/>
              <a:buChar char="Ø"/>
            </a:pPr>
            <a:r>
              <a:rPr lang="en-US" sz="1800" dirty="0" smtClean="0"/>
              <a:t>Twitter - @CleanAirChoice2</a:t>
            </a:r>
          </a:p>
          <a:p>
            <a:pPr marL="800100" lvl="1" indent="-342900">
              <a:buFont typeface="Wingdings" panose="05000000000000000000" pitchFamily="2" charset="2"/>
              <a:buChar char="Ø"/>
            </a:pPr>
            <a:r>
              <a:rPr lang="en-US" sz="1800" dirty="0" smtClean="0"/>
              <a:t>Website &amp; E85 Price Forum </a:t>
            </a:r>
          </a:p>
          <a:p>
            <a:pPr marL="857250" lvl="2" indent="0">
              <a:spcBef>
                <a:spcPts val="0"/>
              </a:spcBef>
              <a:buNone/>
            </a:pPr>
            <a:r>
              <a:rPr lang="en-US" sz="1800" dirty="0" smtClean="0"/>
              <a:t>www.CleanAirChoice.org</a:t>
            </a:r>
          </a:p>
          <a:p>
            <a:endParaRPr lang="en-US" dirty="0"/>
          </a:p>
        </p:txBody>
      </p:sp>
      <p:sp>
        <p:nvSpPr>
          <p:cNvPr id="4" name="Slide Number Placeholder 3"/>
          <p:cNvSpPr>
            <a:spLocks noGrp="1"/>
          </p:cNvSpPr>
          <p:nvPr>
            <p:ph type="sldNum" sz="quarter" idx="10"/>
          </p:nvPr>
        </p:nvSpPr>
        <p:spPr/>
        <p:txBody>
          <a:bodyPr/>
          <a:lstStyle/>
          <a:p>
            <a:fld id="{486D4D59-29D9-48BA-80C6-D798D217B094}" type="slidenum">
              <a:rPr lang="en-US" smtClean="0"/>
              <a:t>16</a:t>
            </a:fld>
            <a:endParaRPr lang="en-US"/>
          </a:p>
        </p:txBody>
      </p:sp>
    </p:spTree>
    <p:extLst>
      <p:ext uri="{BB962C8B-B14F-4D97-AF65-F5344CB8AC3E}">
        <p14:creationId xmlns:p14="http://schemas.microsoft.com/office/powerpoint/2010/main" val="2362645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6D4D59-29D9-48BA-80C6-D798D217B094}" type="slidenum">
              <a:rPr lang="en-US" smtClean="0"/>
              <a:t>17</a:t>
            </a:fld>
            <a:endParaRPr lang="en-US"/>
          </a:p>
        </p:txBody>
      </p:sp>
    </p:spTree>
    <p:extLst>
      <p:ext uri="{BB962C8B-B14F-4D97-AF65-F5344CB8AC3E}">
        <p14:creationId xmlns:p14="http://schemas.microsoft.com/office/powerpoint/2010/main" val="894355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8519FB-8E54-465C-B492-9138918BF8D6}" type="datetime1">
              <a:rPr lang="en-US" smtClean="0"/>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24E90-7A64-4848-B877-58A785A44107}" type="slidenum">
              <a:rPr lang="en-US" smtClean="0"/>
              <a:t>‹#›</a:t>
            </a:fld>
            <a:endParaRPr lang="en-US"/>
          </a:p>
        </p:txBody>
      </p:sp>
    </p:spTree>
    <p:extLst>
      <p:ext uri="{BB962C8B-B14F-4D97-AF65-F5344CB8AC3E}">
        <p14:creationId xmlns:p14="http://schemas.microsoft.com/office/powerpoint/2010/main" val="40073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60A6C-4D9C-4F47-82A1-CD3527A9EB7F}" type="datetime1">
              <a:rPr lang="en-US" smtClean="0"/>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24E90-7A64-4848-B877-58A785A44107}" type="slidenum">
              <a:rPr lang="en-US" smtClean="0"/>
              <a:t>‹#›</a:t>
            </a:fld>
            <a:endParaRPr lang="en-US"/>
          </a:p>
        </p:txBody>
      </p:sp>
    </p:spTree>
    <p:extLst>
      <p:ext uri="{BB962C8B-B14F-4D97-AF65-F5344CB8AC3E}">
        <p14:creationId xmlns:p14="http://schemas.microsoft.com/office/powerpoint/2010/main" val="35038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CDE41-3315-4086-B098-1CEC16C2F957}" type="datetime1">
              <a:rPr lang="en-US" smtClean="0"/>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24E90-7A64-4848-B877-58A785A44107}" type="slidenum">
              <a:rPr lang="en-US" smtClean="0"/>
              <a:t>‹#›</a:t>
            </a:fld>
            <a:endParaRPr lang="en-US"/>
          </a:p>
        </p:txBody>
      </p:sp>
    </p:spTree>
    <p:extLst>
      <p:ext uri="{BB962C8B-B14F-4D97-AF65-F5344CB8AC3E}">
        <p14:creationId xmlns:p14="http://schemas.microsoft.com/office/powerpoint/2010/main" val="360738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BE2DD-24A0-4D2F-9206-6403C9587FDD}" type="datetime1">
              <a:rPr lang="en-US" smtClean="0"/>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24E90-7A64-4848-B877-58A785A44107}" type="slidenum">
              <a:rPr lang="en-US" smtClean="0"/>
              <a:t>‹#›</a:t>
            </a:fld>
            <a:endParaRPr lang="en-US"/>
          </a:p>
        </p:txBody>
      </p:sp>
    </p:spTree>
    <p:extLst>
      <p:ext uri="{BB962C8B-B14F-4D97-AF65-F5344CB8AC3E}">
        <p14:creationId xmlns:p14="http://schemas.microsoft.com/office/powerpoint/2010/main" val="182283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9480B4-6048-41E8-B8D2-A268870636F5}" type="datetime1">
              <a:rPr lang="en-US" smtClean="0"/>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24E90-7A64-4848-B877-58A785A44107}" type="slidenum">
              <a:rPr lang="en-US" smtClean="0"/>
              <a:t>‹#›</a:t>
            </a:fld>
            <a:endParaRPr lang="en-US"/>
          </a:p>
        </p:txBody>
      </p:sp>
    </p:spTree>
    <p:extLst>
      <p:ext uri="{BB962C8B-B14F-4D97-AF65-F5344CB8AC3E}">
        <p14:creationId xmlns:p14="http://schemas.microsoft.com/office/powerpoint/2010/main" val="10681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C6C55F-6791-4E32-AE96-B2D57AA13F3C}" type="datetime1">
              <a:rPr lang="en-US" smtClean="0"/>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24E90-7A64-4848-B877-58A785A44107}" type="slidenum">
              <a:rPr lang="en-US" smtClean="0"/>
              <a:t>‹#›</a:t>
            </a:fld>
            <a:endParaRPr lang="en-US"/>
          </a:p>
        </p:txBody>
      </p:sp>
    </p:spTree>
    <p:extLst>
      <p:ext uri="{BB962C8B-B14F-4D97-AF65-F5344CB8AC3E}">
        <p14:creationId xmlns:p14="http://schemas.microsoft.com/office/powerpoint/2010/main" val="220199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CBECFE-0843-4ABE-BE35-48C842E92B8A}" type="datetime1">
              <a:rPr lang="en-US" smtClean="0"/>
              <a:t>5/21/2014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24E90-7A64-4848-B877-58A785A44107}" type="slidenum">
              <a:rPr lang="en-US" smtClean="0"/>
              <a:t>‹#›</a:t>
            </a:fld>
            <a:endParaRPr lang="en-US"/>
          </a:p>
        </p:txBody>
      </p:sp>
    </p:spTree>
    <p:extLst>
      <p:ext uri="{BB962C8B-B14F-4D97-AF65-F5344CB8AC3E}">
        <p14:creationId xmlns:p14="http://schemas.microsoft.com/office/powerpoint/2010/main" val="312905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D06E6D-D08A-478B-B05A-A4BF39CE80F8}" type="datetime1">
              <a:rPr lang="en-US" smtClean="0"/>
              <a:t>5/21/2014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24E90-7A64-4848-B877-58A785A44107}" type="slidenum">
              <a:rPr lang="en-US" smtClean="0"/>
              <a:t>‹#›</a:t>
            </a:fld>
            <a:endParaRPr lang="en-US"/>
          </a:p>
        </p:txBody>
      </p:sp>
    </p:spTree>
    <p:extLst>
      <p:ext uri="{BB962C8B-B14F-4D97-AF65-F5344CB8AC3E}">
        <p14:creationId xmlns:p14="http://schemas.microsoft.com/office/powerpoint/2010/main" val="337768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E005E-8173-4EAD-A016-64E26A421331}" type="datetime1">
              <a:rPr lang="en-US" smtClean="0"/>
              <a:t>5/21/2014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24E90-7A64-4848-B877-58A785A44107}" type="slidenum">
              <a:rPr lang="en-US" smtClean="0"/>
              <a:t>‹#›</a:t>
            </a:fld>
            <a:endParaRPr lang="en-US"/>
          </a:p>
        </p:txBody>
      </p:sp>
    </p:spTree>
    <p:extLst>
      <p:ext uri="{BB962C8B-B14F-4D97-AF65-F5344CB8AC3E}">
        <p14:creationId xmlns:p14="http://schemas.microsoft.com/office/powerpoint/2010/main" val="253154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52086-ED35-4DA1-A6B3-39D2C4D139E3}" type="datetime1">
              <a:rPr lang="en-US" smtClean="0"/>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24E90-7A64-4848-B877-58A785A44107}" type="slidenum">
              <a:rPr lang="en-US" smtClean="0"/>
              <a:t>‹#›</a:t>
            </a:fld>
            <a:endParaRPr lang="en-US"/>
          </a:p>
        </p:txBody>
      </p:sp>
    </p:spTree>
    <p:extLst>
      <p:ext uri="{BB962C8B-B14F-4D97-AF65-F5344CB8AC3E}">
        <p14:creationId xmlns:p14="http://schemas.microsoft.com/office/powerpoint/2010/main" val="351362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FAC0B5-EDB7-4D2A-9BBC-C2A27A031C68}" type="datetime1">
              <a:rPr lang="en-US" smtClean="0"/>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24E90-7A64-4848-B877-58A785A44107}" type="slidenum">
              <a:rPr lang="en-US" smtClean="0"/>
              <a:t>‹#›</a:t>
            </a:fld>
            <a:endParaRPr lang="en-US"/>
          </a:p>
        </p:txBody>
      </p:sp>
    </p:spTree>
    <p:extLst>
      <p:ext uri="{BB962C8B-B14F-4D97-AF65-F5344CB8AC3E}">
        <p14:creationId xmlns:p14="http://schemas.microsoft.com/office/powerpoint/2010/main" val="89485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33AD0-66C5-4752-B66B-691D2720D019}" type="datetime1">
              <a:rPr lang="en-US" smtClean="0"/>
              <a:t>5/21/2014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24E90-7A64-4848-B877-58A785A44107}" type="slidenum">
              <a:rPr lang="en-US" smtClean="0"/>
              <a:t>‹#›</a:t>
            </a:fld>
            <a:endParaRPr lang="en-US"/>
          </a:p>
        </p:txBody>
      </p:sp>
    </p:spTree>
    <p:extLst>
      <p:ext uri="{BB962C8B-B14F-4D97-AF65-F5344CB8AC3E}">
        <p14:creationId xmlns:p14="http://schemas.microsoft.com/office/powerpoint/2010/main" val="2358985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7.png"/><Relationship Id="rId10" Type="http://schemas.openxmlformats.org/officeDocument/2006/relationships/image" Target="../media/image31.jpeg"/><Relationship Id="rId4" Type="http://schemas.openxmlformats.org/officeDocument/2006/relationships/image" Target="../media/image3.jpeg"/><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pn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png"/><Relationship Id="rId7"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2.png"/><Relationship Id="rId7"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youtube.com/watch?v=lwq8zoRi4Ps&amp;list=PLTTHf6mU88szr6_qSXbg_CPRCjnPtzw1-&amp;index=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647950"/>
            <a:ext cx="8686800" cy="1162050"/>
          </a:xfrm>
        </p:spPr>
        <p:txBody>
          <a:bodyPr>
            <a:normAutofit fontScale="90000"/>
          </a:bodyPr>
          <a:lstStyle/>
          <a:p>
            <a:pPr marL="0" indent="0"/>
            <a:r>
              <a:rPr lang="en-US" b="1" dirty="0">
                <a:solidFill>
                  <a:srgbClr val="000000"/>
                </a:solidFill>
                <a:cs typeface="Arial"/>
              </a:rPr>
              <a:t>LNG Potential for the Great Lakes Region Annual Meeting</a:t>
            </a:r>
            <a:br>
              <a:rPr lang="en-US" b="1" dirty="0">
                <a:solidFill>
                  <a:srgbClr val="000000"/>
                </a:solidFill>
                <a:cs typeface="Arial"/>
              </a:rPr>
            </a:br>
            <a:r>
              <a:rPr lang="en-US" b="1" dirty="0">
                <a:solidFill>
                  <a:srgbClr val="000000"/>
                </a:solidFill>
                <a:cs typeface="Arial"/>
              </a:rPr>
              <a:t>May 21, </a:t>
            </a:r>
            <a:r>
              <a:rPr lang="en-US" b="1" dirty="0" smtClean="0">
                <a:solidFill>
                  <a:srgbClr val="000000"/>
                </a:solidFill>
                <a:cs typeface="Arial"/>
              </a:rPr>
              <a:t>2014</a:t>
            </a:r>
            <a:r>
              <a:rPr lang="en-US" dirty="0"/>
              <a:t/>
            </a:r>
            <a:br>
              <a:rPr lang="en-US" dirty="0"/>
            </a:br>
            <a:endParaRPr lang="en-US" dirty="0"/>
          </a:p>
        </p:txBody>
      </p:sp>
      <p:sp>
        <p:nvSpPr>
          <p:cNvPr id="3" name="Subtitle 2"/>
          <p:cNvSpPr>
            <a:spLocks noGrp="1"/>
          </p:cNvSpPr>
          <p:nvPr>
            <p:ph type="subTitle" idx="1"/>
          </p:nvPr>
        </p:nvSpPr>
        <p:spPr>
          <a:xfrm>
            <a:off x="381000" y="3962400"/>
            <a:ext cx="5715000" cy="1752600"/>
          </a:xfrm>
        </p:spPr>
        <p:txBody>
          <a:bodyPr/>
          <a:lstStyle/>
          <a:p>
            <a:pPr algn="l">
              <a:spcBef>
                <a:spcPts val="0"/>
              </a:spcBef>
            </a:pPr>
            <a:r>
              <a:rPr lang="en-US" dirty="0"/>
              <a:t>Twin Cities Clean Cities Coalition </a:t>
            </a:r>
            <a:r>
              <a:rPr lang="en-US" dirty="0" smtClean="0"/>
              <a:t>May, 21, 2014</a:t>
            </a:r>
            <a:endParaRPr lang="en-US" dirty="0"/>
          </a:p>
          <a:p>
            <a:pPr algn="l">
              <a:spcBef>
                <a:spcPts val="0"/>
              </a:spcBef>
            </a:pPr>
            <a:r>
              <a:rPr lang="en-US" dirty="0" smtClean="0"/>
              <a:t>Lisa Thurstin</a:t>
            </a:r>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p:spPr>
      </p:pic>
      <p:pic>
        <p:nvPicPr>
          <p:cNvPr id="7" name="Picture 6" descr="TC4logo Rectangle blue.jpg"/>
          <p:cNvPicPr>
            <a:picLocks noChangeAspect="1"/>
          </p:cNvPicPr>
          <p:nvPr/>
        </p:nvPicPr>
        <p:blipFill>
          <a:blip r:embed="rId4" cstate="email">
            <a:extLst>
              <a:ext uri="{28A0092B-C50C-407E-A947-70E740481C1C}">
                <a14:useLocalDpi xmlns:a14="http://schemas.microsoft.com/office/drawing/2010/main"/>
              </a:ext>
            </a:extLst>
          </a:blip>
          <a:srcRect l="-2765" t="-5459" r="-2323" b="-3712"/>
          <a:stretch>
            <a:fillRect/>
          </a:stretch>
        </p:blipFill>
        <p:spPr>
          <a:xfrm>
            <a:off x="6096000" y="3962400"/>
            <a:ext cx="2651762" cy="1395663"/>
          </a:xfrm>
          <a:prstGeom prst="rect">
            <a:avLst/>
          </a:prstGeom>
          <a:solidFill>
            <a:schemeClr val="bg1"/>
          </a:solidFill>
          <a:ln>
            <a:noFill/>
          </a:ln>
        </p:spPr>
      </p:pic>
      <p:sp>
        <p:nvSpPr>
          <p:cNvPr id="5" name="Slide Number Placeholder 4"/>
          <p:cNvSpPr>
            <a:spLocks noGrp="1"/>
          </p:cNvSpPr>
          <p:nvPr>
            <p:ph type="sldNum" sz="quarter" idx="12"/>
          </p:nvPr>
        </p:nvSpPr>
        <p:spPr/>
        <p:txBody>
          <a:bodyPr/>
          <a:lstStyle/>
          <a:p>
            <a:fld id="{6CB24E90-7A64-4848-B877-58A785A44107}" type="slidenum">
              <a:rPr lang="en-US" smtClean="0"/>
              <a:t>1</a:t>
            </a:fld>
            <a:endParaRPr lang="en-US"/>
          </a:p>
        </p:txBody>
      </p:sp>
    </p:spTree>
    <p:extLst>
      <p:ext uri="{BB962C8B-B14F-4D97-AF65-F5344CB8AC3E}">
        <p14:creationId xmlns:p14="http://schemas.microsoft.com/office/powerpoint/2010/main" val="2731423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457200" y="0"/>
            <a:ext cx="8229600" cy="884238"/>
          </a:xfrm>
        </p:spPr>
        <p:txBody>
          <a:body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Current Projects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Content Placeholder 6"/>
          <p:cNvSpPr>
            <a:spLocks noGrp="1"/>
          </p:cNvSpPr>
          <p:nvPr>
            <p:ph idx="1"/>
          </p:nvPr>
        </p:nvSpPr>
        <p:spPr>
          <a:xfrm>
            <a:off x="457200" y="1981200"/>
            <a:ext cx="8229600" cy="4144963"/>
          </a:xfrm>
        </p:spPr>
        <p:txBody>
          <a:bodyPr>
            <a:normAutofit/>
          </a:bodyPr>
          <a:lstStyle/>
          <a:p>
            <a:pPr marL="0" lvl="0" indent="0">
              <a:buNone/>
            </a:pPr>
            <a:r>
              <a:rPr lang="en-US" sz="2000" b="1" dirty="0" smtClean="0">
                <a:latin typeface="+mj-lt"/>
              </a:rPr>
              <a:t>Accelerating Alternatives for Minnesota Drivers</a:t>
            </a:r>
          </a:p>
          <a:p>
            <a:r>
              <a:rPr lang="en-US" sz="1800" dirty="0"/>
              <a:t>Clean Cities - Implementation Initiatives to Advance </a:t>
            </a:r>
            <a:endParaRPr lang="en-US" sz="1800" dirty="0" smtClean="0"/>
          </a:p>
          <a:p>
            <a:pPr marL="0" indent="0">
              <a:buNone/>
            </a:pPr>
            <a:r>
              <a:rPr lang="en-US" sz="1800" dirty="0" smtClean="0"/>
              <a:t>	Alternative </a:t>
            </a:r>
            <a:r>
              <a:rPr lang="en-US" sz="1800" dirty="0"/>
              <a:t>Fuel Markets </a:t>
            </a:r>
            <a:r>
              <a:rPr lang="en-US" sz="1800" dirty="0" smtClean="0"/>
              <a:t>FOA: </a:t>
            </a:r>
            <a:r>
              <a:rPr lang="en-US" sz="1800" dirty="0"/>
              <a:t>DE-FOA-0000708 </a:t>
            </a:r>
            <a:endParaRPr lang="en-US" sz="1800" dirty="0" smtClean="0"/>
          </a:p>
          <a:p>
            <a:r>
              <a:rPr lang="en-US" sz="1800" dirty="0" smtClean="0"/>
              <a:t>Completion January, 2015</a:t>
            </a:r>
          </a:p>
          <a:p>
            <a:pPr marL="0" indent="0">
              <a:buNone/>
            </a:pPr>
            <a:endParaRPr lang="en-US" sz="1050" dirty="0" smtClean="0"/>
          </a:p>
          <a:p>
            <a:pPr marL="0" indent="0">
              <a:buNone/>
            </a:pPr>
            <a:endParaRPr lang="en-US" sz="1050" dirty="0" smtClean="0"/>
          </a:p>
          <a:p>
            <a:pPr marL="0" lvl="0" indent="0">
              <a:buNone/>
            </a:pPr>
            <a:r>
              <a:rPr lang="en-US" sz="2000" b="1" dirty="0" smtClean="0"/>
              <a:t>Project deliverables include:</a:t>
            </a:r>
          </a:p>
          <a:p>
            <a:pPr lvl="1"/>
            <a:r>
              <a:rPr lang="en-US" sz="1800" dirty="0" smtClean="0"/>
              <a:t>Alternative fuel &amp; vehicle first responder safety trainings</a:t>
            </a:r>
          </a:p>
          <a:p>
            <a:pPr lvl="1"/>
            <a:r>
              <a:rPr lang="en-US" sz="1800" dirty="0" smtClean="0"/>
              <a:t>Develop a natural gas vehicle workgroup</a:t>
            </a:r>
          </a:p>
          <a:p>
            <a:pPr lvl="1"/>
            <a:r>
              <a:rPr lang="en-US" sz="1800" dirty="0" smtClean="0"/>
              <a:t>Establish a MN green fleet recognition program</a:t>
            </a:r>
          </a:p>
          <a:p>
            <a:pPr lvl="1"/>
            <a:r>
              <a:rPr lang="en-US" sz="1800" dirty="0" smtClean="0"/>
              <a:t>Further the deployment of electric &amp; natural gas vehicles</a:t>
            </a:r>
          </a:p>
          <a:p>
            <a:pPr lvl="1"/>
            <a:r>
              <a:rPr lang="en-US" sz="1800" dirty="0" smtClean="0"/>
              <a:t>Multi-Unit Housing tools and website </a:t>
            </a:r>
            <a:endParaRPr lang="en-US" sz="1800" dirty="0"/>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pic>
        <p:nvPicPr>
          <p:cNvPr id="8" name="Picture 7" descr="TC4logo Rectangle blue.jpg"/>
          <p:cNvPicPr>
            <a:picLocks noChangeAspect="1"/>
          </p:cNvPicPr>
          <p:nvPr/>
        </p:nvPicPr>
        <p:blipFill>
          <a:blip r:embed="rId4" cstate="email">
            <a:extLst>
              <a:ext uri="{28A0092B-C50C-407E-A947-70E740481C1C}">
                <a14:useLocalDpi xmlns:a14="http://schemas.microsoft.com/office/drawing/2010/main"/>
              </a:ext>
            </a:extLst>
          </a:blip>
          <a:srcRect l="-2765" t="-5459" r="-2323" b="-3712"/>
          <a:stretch>
            <a:fillRect/>
          </a:stretch>
        </p:blipFill>
        <p:spPr>
          <a:xfrm>
            <a:off x="6781800" y="398996"/>
            <a:ext cx="1889762" cy="994611"/>
          </a:xfrm>
          <a:prstGeom prst="rect">
            <a:avLst/>
          </a:prstGeom>
          <a:solidFill>
            <a:schemeClr val="bg1"/>
          </a:solidFill>
          <a:ln>
            <a:noFill/>
          </a:ln>
        </p:spPr>
      </p:pic>
      <p:sp>
        <p:nvSpPr>
          <p:cNvPr id="9" name="TextBox 8"/>
          <p:cNvSpPr txBox="1"/>
          <p:nvPr/>
        </p:nvSpPr>
        <p:spPr>
          <a:xfrm>
            <a:off x="571500" y="6412077"/>
            <a:ext cx="8001000" cy="369332"/>
          </a:xfrm>
          <a:prstGeom prst="rect">
            <a:avLst/>
          </a:prstGeom>
          <a:noFill/>
        </p:spPr>
        <p:txBody>
          <a:bodyPr wrap="square" rtlCol="0">
            <a:spAutoFit/>
          </a:bodyPr>
          <a:lstStyle/>
          <a:p>
            <a:pPr algn="ctr"/>
            <a:r>
              <a:rPr lang="en-US" smtClean="0">
                <a:solidFill>
                  <a:schemeClr val="bg1"/>
                </a:solidFill>
              </a:rPr>
              <a:t>Twin Cities Clean Cities Coalition</a:t>
            </a:r>
            <a:endParaRPr lang="en-US">
              <a:solidFill>
                <a:schemeClr val="bg1"/>
              </a:solidFill>
            </a:endParaRPr>
          </a:p>
        </p:txBody>
      </p:sp>
      <p:pic>
        <p:nvPicPr>
          <p:cNvPr id="1026" name="Picture 2" descr="O:\American Fuels\Events\Expo-Exhibits-Workshops\CERTS Conference\CERTs 2013\Lisa Lee Kirby Volt.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77405" y="4191000"/>
            <a:ext cx="1981200" cy="109334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6395449" y="1981200"/>
            <a:ext cx="2414805" cy="209255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CB24E90-7A64-4848-B877-58A785A44107}" type="slidenum">
              <a:rPr lang="en-US" smtClean="0"/>
              <a:t>10</a:t>
            </a:fld>
            <a:endParaRPr lang="en-US"/>
          </a:p>
        </p:txBody>
      </p:sp>
      <p:pic>
        <p:nvPicPr>
          <p:cNvPr id="4100" name="Picture 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306490" y="5513383"/>
            <a:ext cx="2608910" cy="75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32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457200" y="0"/>
            <a:ext cx="8229600" cy="884238"/>
          </a:xfrm>
        </p:spPr>
        <p:txBody>
          <a:body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Current Projects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Content Placeholder 6"/>
          <p:cNvSpPr>
            <a:spLocks noGrp="1"/>
          </p:cNvSpPr>
          <p:nvPr>
            <p:ph idx="1"/>
          </p:nvPr>
        </p:nvSpPr>
        <p:spPr>
          <a:xfrm>
            <a:off x="457200" y="1981200"/>
            <a:ext cx="8214362" cy="4144963"/>
          </a:xfrm>
        </p:spPr>
        <p:txBody>
          <a:bodyPr>
            <a:normAutofit/>
          </a:bodyPr>
          <a:lstStyle/>
          <a:p>
            <a:pPr marL="0" lvl="0" indent="0">
              <a:buNone/>
            </a:pPr>
            <a:r>
              <a:rPr lang="en-US" sz="2200" b="1" dirty="0" smtClean="0">
                <a:latin typeface="+mj-lt"/>
              </a:rPr>
              <a:t>Infrastructure Grant Programs</a:t>
            </a:r>
          </a:p>
          <a:p>
            <a:pPr marL="0" lvl="0" indent="0">
              <a:buNone/>
            </a:pPr>
            <a:r>
              <a:rPr lang="en-US" sz="1800" dirty="0" smtClean="0"/>
              <a:t>300 E85 retailers; 78 with flex pumps offering E20, E30 and/or E50; 7 sites offer E15</a:t>
            </a:r>
          </a:p>
        </p:txBody>
      </p:sp>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pic>
        <p:nvPicPr>
          <p:cNvPr id="8" name="Picture 7" descr="TC4logo Rectangle blue.jpg"/>
          <p:cNvPicPr>
            <a:picLocks noChangeAspect="1"/>
          </p:cNvPicPr>
          <p:nvPr/>
        </p:nvPicPr>
        <p:blipFill>
          <a:blip r:embed="rId5" cstate="email">
            <a:extLst>
              <a:ext uri="{28A0092B-C50C-407E-A947-70E740481C1C}">
                <a14:useLocalDpi xmlns:a14="http://schemas.microsoft.com/office/drawing/2010/main"/>
              </a:ext>
            </a:extLst>
          </a:blip>
          <a:srcRect l="-2765" t="-5459" r="-2323" b="-3712"/>
          <a:stretch>
            <a:fillRect/>
          </a:stretch>
        </p:blipFill>
        <p:spPr>
          <a:xfrm>
            <a:off x="6781800" y="398996"/>
            <a:ext cx="1889762" cy="994611"/>
          </a:xfrm>
          <a:prstGeom prst="rect">
            <a:avLst/>
          </a:prstGeom>
          <a:solidFill>
            <a:schemeClr val="bg1"/>
          </a:solidFill>
          <a:ln>
            <a:noFill/>
          </a:ln>
        </p:spPr>
      </p:pic>
      <p:sp>
        <p:nvSpPr>
          <p:cNvPr id="9" name="TextBox 8"/>
          <p:cNvSpPr txBox="1"/>
          <p:nvPr/>
        </p:nvSpPr>
        <p:spPr>
          <a:xfrm>
            <a:off x="571500" y="6412077"/>
            <a:ext cx="8001000" cy="369332"/>
          </a:xfrm>
          <a:prstGeom prst="rect">
            <a:avLst/>
          </a:prstGeom>
          <a:noFill/>
        </p:spPr>
        <p:txBody>
          <a:bodyPr wrap="square" rtlCol="0">
            <a:spAutoFit/>
          </a:bodyPr>
          <a:lstStyle/>
          <a:p>
            <a:pPr algn="ctr"/>
            <a:r>
              <a:rPr lang="en-US" smtClean="0">
                <a:solidFill>
                  <a:schemeClr val="bg1"/>
                </a:solidFill>
              </a:rPr>
              <a:t>Twin Cities Clean Cities Coalition</a:t>
            </a:r>
            <a:endParaRPr lang="en-US">
              <a:solidFill>
                <a:schemeClr val="bg1"/>
              </a:solidFill>
            </a:endParaRPr>
          </a:p>
        </p:txBody>
      </p:sp>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67200" y="3339652"/>
            <a:ext cx="1495008" cy="2349133"/>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6CB24E90-7A64-4848-B877-58A785A44107}" type="slidenum">
              <a:rPr lang="en-US" smtClean="0"/>
              <a:t>11</a:t>
            </a:fld>
            <a:endParaRPr lang="en-US"/>
          </a:p>
        </p:txBody>
      </p:sp>
      <p:pic>
        <p:nvPicPr>
          <p:cNvPr id="7170" name="Picture 2" descr="O:\American Fuels\E85 Brochure Update\2013 Dec E85 brochure\2013 November station map.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21613"/>
          <a:stretch/>
        </p:blipFill>
        <p:spPr bwMode="auto">
          <a:xfrm>
            <a:off x="5939646" y="2819400"/>
            <a:ext cx="2895600" cy="33896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8600" y="2942496"/>
            <a:ext cx="3941369" cy="3154778"/>
          </a:xfrm>
          <a:prstGeom prst="rect">
            <a:avLst/>
          </a:prstGeom>
          <a:noFill/>
          <a:ln>
            <a:noFill/>
          </a:ln>
        </p:spPr>
      </p:pic>
    </p:spTree>
    <p:extLst>
      <p:ext uri="{BB962C8B-B14F-4D97-AF65-F5344CB8AC3E}">
        <p14:creationId xmlns:p14="http://schemas.microsoft.com/office/powerpoint/2010/main" val="3202334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457200" y="0"/>
            <a:ext cx="8229600" cy="884238"/>
          </a:xfrm>
        </p:spPr>
        <p:txBody>
          <a:body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Current Projects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Content Placeholder 6"/>
          <p:cNvSpPr>
            <a:spLocks noGrp="1"/>
          </p:cNvSpPr>
          <p:nvPr>
            <p:ph idx="1"/>
          </p:nvPr>
        </p:nvSpPr>
        <p:spPr>
          <a:xfrm>
            <a:off x="228600" y="1981200"/>
            <a:ext cx="8458200" cy="4144963"/>
          </a:xfrm>
        </p:spPr>
        <p:txBody>
          <a:bodyPr>
            <a:normAutofit lnSpcReduction="10000"/>
          </a:bodyPr>
          <a:lstStyle/>
          <a:p>
            <a:pPr marL="0" lvl="0" indent="0">
              <a:buNone/>
            </a:pPr>
            <a:r>
              <a:rPr lang="en-US" sz="2000" b="1" dirty="0">
                <a:latin typeface="+mj-lt"/>
              </a:rPr>
              <a:t>Biodiesel market development</a:t>
            </a:r>
          </a:p>
          <a:p>
            <a:r>
              <a:rPr lang="en-US" sz="1800" dirty="0" smtClean="0"/>
              <a:t>Support Minnesota’s increase to higher biodiesel blends statewide</a:t>
            </a:r>
          </a:p>
          <a:p>
            <a:pPr lvl="2"/>
            <a:r>
              <a:rPr lang="en-US" sz="1600" dirty="0" smtClean="0"/>
              <a:t>TC4 </a:t>
            </a:r>
            <a:r>
              <a:rPr lang="en-US" sz="1600" dirty="0"/>
              <a:t>staff sits on Biodiesel Task </a:t>
            </a:r>
            <a:r>
              <a:rPr lang="en-US" sz="1600" dirty="0" smtClean="0"/>
              <a:t>Force</a:t>
            </a:r>
          </a:p>
          <a:p>
            <a:pPr lvl="2"/>
            <a:r>
              <a:rPr lang="en-US" sz="1600" dirty="0"/>
              <a:t>Hosting biodiesel workshops for fleets and fuel retailers</a:t>
            </a:r>
          </a:p>
          <a:p>
            <a:pPr lvl="2"/>
            <a:r>
              <a:rPr lang="en-US" sz="1600" dirty="0"/>
              <a:t>Expanding infrastructure through </a:t>
            </a:r>
            <a:r>
              <a:rPr lang="en-US" sz="1600" dirty="0" smtClean="0"/>
              <a:t>grants</a:t>
            </a:r>
          </a:p>
          <a:p>
            <a:pPr marL="0" indent="0">
              <a:buNone/>
            </a:pPr>
            <a:endParaRPr lang="en-US" sz="2000" b="1" dirty="0" smtClean="0"/>
          </a:p>
          <a:p>
            <a:pPr marL="0" indent="0">
              <a:buNone/>
            </a:pPr>
            <a:r>
              <a:rPr lang="en-US" sz="2000" b="1" dirty="0" smtClean="0"/>
              <a:t>Educating </a:t>
            </a:r>
            <a:r>
              <a:rPr lang="en-US" sz="2000" b="1" dirty="0"/>
              <a:t>the next generation on biodiesel</a:t>
            </a:r>
          </a:p>
          <a:p>
            <a:pPr marL="285750" lvl="1">
              <a:buFont typeface="Arial" panose="020B0604020202020204" pitchFamily="34" charset="0"/>
              <a:buChar char="•"/>
            </a:pPr>
            <a:r>
              <a:rPr lang="en-US" sz="1800" dirty="0" smtClean="0"/>
              <a:t>Biodiesel </a:t>
            </a:r>
            <a:r>
              <a:rPr lang="en-US" sz="1800" dirty="0"/>
              <a:t>Poster 5</a:t>
            </a:r>
            <a:r>
              <a:rPr lang="en-US" sz="1800" baseline="30000" dirty="0"/>
              <a:t>th</a:t>
            </a:r>
            <a:r>
              <a:rPr lang="en-US" sz="1800" dirty="0"/>
              <a:t> &amp; 6</a:t>
            </a:r>
            <a:r>
              <a:rPr lang="en-US" sz="1800" baseline="30000" dirty="0"/>
              <a:t>th</a:t>
            </a:r>
            <a:r>
              <a:rPr lang="en-US" sz="1800" dirty="0"/>
              <a:t> grade students</a:t>
            </a:r>
          </a:p>
          <a:p>
            <a:pPr marL="857250" lvl="2" indent="-457200"/>
            <a:r>
              <a:rPr lang="en-US" sz="1600" dirty="0"/>
              <a:t>Started in 2013</a:t>
            </a:r>
          </a:p>
          <a:p>
            <a:pPr marL="857250" lvl="2" indent="-457200"/>
            <a:r>
              <a:rPr lang="en-US" sz="1600" dirty="0" smtClean="0"/>
              <a:t>7 </a:t>
            </a:r>
            <a:r>
              <a:rPr lang="en-US" sz="1600" dirty="0"/>
              <a:t>schools </a:t>
            </a:r>
          </a:p>
          <a:p>
            <a:pPr marL="285750" lvl="1">
              <a:buFont typeface="Arial" panose="020B0604020202020204" pitchFamily="34" charset="0"/>
              <a:buChar char="•"/>
            </a:pPr>
            <a:r>
              <a:rPr lang="en-US" sz="1800" dirty="0" smtClean="0"/>
              <a:t>Essay </a:t>
            </a:r>
            <a:r>
              <a:rPr lang="en-US" sz="1800" dirty="0"/>
              <a:t>Scholarship Contest for high school seniors</a:t>
            </a:r>
          </a:p>
          <a:p>
            <a:pPr marL="857250" lvl="2" indent="-457200"/>
            <a:r>
              <a:rPr lang="en-US" sz="1600" dirty="0"/>
              <a:t>Started in 2007</a:t>
            </a:r>
          </a:p>
          <a:p>
            <a:pPr marL="857250" lvl="2" indent="-457200"/>
            <a:r>
              <a:rPr lang="en-US" sz="1600" dirty="0"/>
              <a:t>455 students have submitted essays to date</a:t>
            </a:r>
          </a:p>
          <a:p>
            <a:endParaRPr lang="en-US" sz="2200" dirty="0"/>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pic>
        <p:nvPicPr>
          <p:cNvPr id="8" name="Picture 7" descr="TC4logo Rectangle blue.jpg"/>
          <p:cNvPicPr>
            <a:picLocks noChangeAspect="1"/>
          </p:cNvPicPr>
          <p:nvPr/>
        </p:nvPicPr>
        <p:blipFill>
          <a:blip r:embed="rId4" cstate="email">
            <a:extLst>
              <a:ext uri="{28A0092B-C50C-407E-A947-70E740481C1C}">
                <a14:useLocalDpi xmlns:a14="http://schemas.microsoft.com/office/drawing/2010/main"/>
              </a:ext>
            </a:extLst>
          </a:blip>
          <a:srcRect l="-2765" t="-5459" r="-2323" b="-3712"/>
          <a:stretch>
            <a:fillRect/>
          </a:stretch>
        </p:blipFill>
        <p:spPr>
          <a:xfrm>
            <a:off x="6781800" y="398996"/>
            <a:ext cx="1889762" cy="994611"/>
          </a:xfrm>
          <a:prstGeom prst="rect">
            <a:avLst/>
          </a:prstGeom>
          <a:solidFill>
            <a:schemeClr val="bg1"/>
          </a:solidFill>
          <a:ln>
            <a:noFill/>
          </a:ln>
        </p:spPr>
      </p:pic>
      <p:sp>
        <p:nvSpPr>
          <p:cNvPr id="9" name="TextBox 8"/>
          <p:cNvSpPr txBox="1"/>
          <p:nvPr/>
        </p:nvSpPr>
        <p:spPr>
          <a:xfrm>
            <a:off x="571500" y="6412077"/>
            <a:ext cx="8001000" cy="369332"/>
          </a:xfrm>
          <a:prstGeom prst="rect">
            <a:avLst/>
          </a:prstGeom>
          <a:noFill/>
        </p:spPr>
        <p:txBody>
          <a:bodyPr wrap="square" rtlCol="0">
            <a:spAutoFit/>
          </a:bodyPr>
          <a:lstStyle/>
          <a:p>
            <a:pPr algn="ctr"/>
            <a:r>
              <a:rPr lang="en-US" smtClean="0">
                <a:solidFill>
                  <a:schemeClr val="bg1"/>
                </a:solidFill>
              </a:rPr>
              <a:t>Twin Cities Clean Cities Coalition</a:t>
            </a:r>
            <a:endParaRPr lang="en-US">
              <a:solidFill>
                <a:schemeClr val="bg1"/>
              </a:solidFill>
            </a:endParaRP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57421" y="3669155"/>
            <a:ext cx="1828800" cy="93550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descr="O:\American Fuels\Events\Clean Cities Workshops\Biodiesel_Fleet\Pictures\Lisa Speaking_Biodiese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50220" y="4761411"/>
            <a:ext cx="2490281" cy="13716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05400" y="3625612"/>
            <a:ext cx="1922961" cy="1022588"/>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O:\American Fuels\Biodiesel\Events Biodiesel\5.1.09 B5 Media Event\5.1.2009 B5 Media Event Photos\DSC04521.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203141" y="1828800"/>
            <a:ext cx="1737360" cy="1763099"/>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CB24E90-7A64-4848-B877-58A785A44107}" type="slidenum">
              <a:rPr lang="en-US" smtClean="0"/>
              <a:t>12</a:t>
            </a:fld>
            <a:endParaRPr lang="en-US"/>
          </a:p>
        </p:txBody>
      </p:sp>
    </p:spTree>
    <p:extLst>
      <p:ext uri="{BB962C8B-B14F-4D97-AF65-F5344CB8AC3E}">
        <p14:creationId xmlns:p14="http://schemas.microsoft.com/office/powerpoint/2010/main" val="640942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457200" y="0"/>
            <a:ext cx="8229600" cy="884238"/>
          </a:xfrm>
        </p:spPr>
        <p:txBody>
          <a:body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Current Projects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Content Placeholder 6"/>
          <p:cNvSpPr>
            <a:spLocks noGrp="1"/>
          </p:cNvSpPr>
          <p:nvPr>
            <p:ph idx="1"/>
          </p:nvPr>
        </p:nvSpPr>
        <p:spPr>
          <a:xfrm>
            <a:off x="457200" y="1792606"/>
            <a:ext cx="8229600" cy="4333558"/>
          </a:xfrm>
        </p:spPr>
        <p:txBody>
          <a:bodyPr>
            <a:normAutofit/>
          </a:bodyPr>
          <a:lstStyle/>
          <a:p>
            <a:pPr marL="0" indent="0">
              <a:buNone/>
            </a:pPr>
            <a:r>
              <a:rPr lang="en-US" sz="2400" b="1" dirty="0" smtClean="0">
                <a:latin typeface="+mj-lt"/>
              </a:rPr>
              <a:t>Drive Electric Minnesota</a:t>
            </a:r>
          </a:p>
          <a:p>
            <a:pPr marL="0" indent="0">
              <a:buNone/>
            </a:pPr>
            <a:r>
              <a:rPr lang="en-US" sz="1800" b="1" dirty="0" smtClean="0"/>
              <a:t>Mission: </a:t>
            </a:r>
            <a:r>
              <a:rPr lang="en-US" sz="1800" dirty="0" smtClean="0"/>
              <a:t>To encourage the deployment of EVs and the establishment of plug-in charging infrastructure through public-private partnerships, financial incentives, education, technical support, and public policy. To advance electric vehicle deployment to reduce transportation costs, improve air quality and create energy independence for Minnesotans.</a:t>
            </a:r>
          </a:p>
          <a:p>
            <a:pPr marL="0" indent="0">
              <a:buNone/>
            </a:pPr>
            <a:endParaRPr lang="en-US" sz="1800" dirty="0" smtClean="0"/>
          </a:p>
          <a:p>
            <a:r>
              <a:rPr lang="en-US" sz="1800" dirty="0" smtClean="0"/>
              <a:t>49 public and private partners</a:t>
            </a:r>
          </a:p>
          <a:p>
            <a:r>
              <a:rPr lang="en-US" sz="1800" dirty="0" smtClean="0"/>
              <a:t>Installed more than 120 EVSE</a:t>
            </a:r>
          </a:p>
          <a:p>
            <a:r>
              <a:rPr lang="en-US" sz="1800" dirty="0" smtClean="0"/>
              <a:t>Zero Emissions Charging Challenge</a:t>
            </a:r>
          </a:p>
          <a:p>
            <a:r>
              <a:rPr lang="en-US" sz="1800" dirty="0" smtClean="0"/>
              <a:t>Charge While You Work – guide</a:t>
            </a:r>
          </a:p>
          <a:p>
            <a:r>
              <a:rPr lang="en-US" sz="1800" dirty="0" smtClean="0"/>
              <a:t>Meets quarterly at TC4 office</a:t>
            </a:r>
          </a:p>
          <a:p>
            <a:endParaRPr lang="en-US" sz="1800" dirty="0" smtClean="0"/>
          </a:p>
          <a:p>
            <a:endParaRPr lang="en-US" sz="1800" dirty="0"/>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pic>
        <p:nvPicPr>
          <p:cNvPr id="8" name="Picture 7" descr="TC4logo Rectangle blue.jpg"/>
          <p:cNvPicPr>
            <a:picLocks noChangeAspect="1"/>
          </p:cNvPicPr>
          <p:nvPr/>
        </p:nvPicPr>
        <p:blipFill>
          <a:blip r:embed="rId4" cstate="email">
            <a:extLst>
              <a:ext uri="{28A0092B-C50C-407E-A947-70E740481C1C}">
                <a14:useLocalDpi xmlns:a14="http://schemas.microsoft.com/office/drawing/2010/main"/>
              </a:ext>
            </a:extLst>
          </a:blip>
          <a:srcRect l="-2765" t="-5459" r="-2323" b="-3712"/>
          <a:stretch>
            <a:fillRect/>
          </a:stretch>
        </p:blipFill>
        <p:spPr>
          <a:xfrm>
            <a:off x="6781800" y="398996"/>
            <a:ext cx="1889762" cy="994611"/>
          </a:xfrm>
          <a:prstGeom prst="rect">
            <a:avLst/>
          </a:prstGeom>
          <a:solidFill>
            <a:schemeClr val="bg1"/>
          </a:solidFill>
          <a:ln>
            <a:noFill/>
          </a:ln>
        </p:spPr>
      </p:pic>
      <p:sp>
        <p:nvSpPr>
          <p:cNvPr id="9" name="TextBox 8"/>
          <p:cNvSpPr txBox="1"/>
          <p:nvPr/>
        </p:nvSpPr>
        <p:spPr>
          <a:xfrm>
            <a:off x="571500" y="6412077"/>
            <a:ext cx="8001000" cy="369332"/>
          </a:xfrm>
          <a:prstGeom prst="rect">
            <a:avLst/>
          </a:prstGeom>
          <a:noFill/>
        </p:spPr>
        <p:txBody>
          <a:bodyPr wrap="square" rtlCol="0">
            <a:spAutoFit/>
          </a:bodyPr>
          <a:lstStyle/>
          <a:p>
            <a:pPr algn="ctr"/>
            <a:r>
              <a:rPr lang="en-US" smtClean="0">
                <a:solidFill>
                  <a:schemeClr val="bg1"/>
                </a:solidFill>
              </a:rPr>
              <a:t>Twin Cities Clean Cities Coalition</a:t>
            </a:r>
            <a:endParaRPr lang="en-US">
              <a:solidFill>
                <a:schemeClr val="bg1"/>
              </a:solidFill>
            </a:endParaRPr>
          </a:p>
        </p:txBody>
      </p:sp>
      <p:pic>
        <p:nvPicPr>
          <p:cNvPr id="614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87899" y="3657600"/>
            <a:ext cx="3784601" cy="2330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6CB24E90-7A64-4848-B877-58A785A44107}" type="slidenum">
              <a:rPr lang="en-US" smtClean="0"/>
              <a:t>13</a:t>
            </a:fld>
            <a:endParaRPr lang="en-US"/>
          </a:p>
        </p:txBody>
      </p:sp>
    </p:spTree>
    <p:extLst>
      <p:ext uri="{BB962C8B-B14F-4D97-AF65-F5344CB8AC3E}">
        <p14:creationId xmlns:p14="http://schemas.microsoft.com/office/powerpoint/2010/main" val="2151025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457200" y="0"/>
            <a:ext cx="8229600" cy="884238"/>
          </a:xfrm>
        </p:spPr>
        <p:txBody>
          <a:body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Current Projects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Content Placeholder 6"/>
          <p:cNvSpPr>
            <a:spLocks noGrp="1"/>
          </p:cNvSpPr>
          <p:nvPr>
            <p:ph idx="1"/>
          </p:nvPr>
        </p:nvSpPr>
        <p:spPr>
          <a:xfrm>
            <a:off x="457200" y="1981200"/>
            <a:ext cx="8229600" cy="4144963"/>
          </a:xfrm>
        </p:spPr>
        <p:txBody>
          <a:bodyPr>
            <a:normAutofit/>
          </a:bodyPr>
          <a:lstStyle/>
          <a:p>
            <a:pPr marL="0" indent="0">
              <a:buNone/>
            </a:pPr>
            <a:r>
              <a:rPr lang="en-US" sz="2000" b="1" dirty="0" smtClean="0">
                <a:latin typeface="+mj-lt"/>
              </a:rPr>
              <a:t>Minnesota Natural Gas Vehicle Coalition</a:t>
            </a:r>
          </a:p>
          <a:p>
            <a:pPr marL="0" indent="0">
              <a:buNone/>
            </a:pPr>
            <a:endParaRPr lang="en-US" sz="1800" b="1" dirty="0" smtClean="0"/>
          </a:p>
          <a:p>
            <a:pPr marL="0" indent="0">
              <a:buNone/>
            </a:pPr>
            <a:r>
              <a:rPr lang="en-US" sz="1800" b="1" dirty="0" smtClean="0"/>
              <a:t>Mission</a:t>
            </a:r>
            <a:r>
              <a:rPr lang="en-US" sz="1800" dirty="0" smtClean="0"/>
              <a:t>: </a:t>
            </a:r>
            <a:r>
              <a:rPr lang="en-US" sz="1800" dirty="0"/>
              <a:t>To accelerate the deployment of natural gas vehicles (NGVs) in public/private </a:t>
            </a:r>
            <a:r>
              <a:rPr lang="en-US" sz="1800" dirty="0" smtClean="0"/>
              <a:t>fleets </a:t>
            </a:r>
            <a:r>
              <a:rPr lang="en-US" sz="1800" dirty="0"/>
              <a:t>and expand </a:t>
            </a:r>
            <a:r>
              <a:rPr lang="en-US" sz="1800" dirty="0" smtClean="0"/>
              <a:t>the </a:t>
            </a:r>
            <a:r>
              <a:rPr lang="en-US" sz="1800" dirty="0"/>
              <a:t>infrastructure in Minnesota in order to reduce transportation costs and improve air quality for Minnesotans</a:t>
            </a:r>
            <a:r>
              <a:rPr lang="en-US" sz="1800" dirty="0" smtClean="0"/>
              <a:t>.</a:t>
            </a:r>
          </a:p>
          <a:p>
            <a:r>
              <a:rPr lang="en-US" sz="1800" dirty="0" smtClean="0"/>
              <a:t>Formed through funding of USDOE AAMD grant</a:t>
            </a:r>
          </a:p>
          <a:p>
            <a:r>
              <a:rPr lang="en-US" sz="1800" dirty="0" smtClean="0"/>
              <a:t>Meets quarterly at TC4 office</a:t>
            </a:r>
          </a:p>
          <a:p>
            <a:r>
              <a:rPr lang="en-US" sz="1800" dirty="0" smtClean="0"/>
              <a:t>80+ public and private stakeholders</a:t>
            </a:r>
          </a:p>
          <a:p>
            <a:pPr>
              <a:lnSpc>
                <a:spcPct val="110000"/>
              </a:lnSpc>
              <a:spcBef>
                <a:spcPts val="0"/>
              </a:spcBef>
            </a:pPr>
            <a:r>
              <a:rPr lang="en-US" sz="1800" dirty="0" smtClean="0"/>
              <a:t>Creating case studies, resource pages, </a:t>
            </a:r>
          </a:p>
          <a:p>
            <a:pPr marL="0" indent="0">
              <a:lnSpc>
                <a:spcPct val="110000"/>
              </a:lnSpc>
              <a:spcBef>
                <a:spcPts val="0"/>
              </a:spcBef>
              <a:buNone/>
            </a:pPr>
            <a:r>
              <a:rPr lang="en-US" sz="1800" dirty="0"/>
              <a:t> </a:t>
            </a:r>
            <a:r>
              <a:rPr lang="en-US" sz="1800" dirty="0" smtClean="0"/>
              <a:t>      workshops, ride &amp; drives</a:t>
            </a:r>
          </a:p>
          <a:p>
            <a:pPr marL="0" indent="0">
              <a:lnSpc>
                <a:spcPct val="110000"/>
              </a:lnSpc>
              <a:spcBef>
                <a:spcPts val="0"/>
              </a:spcBef>
              <a:buNone/>
            </a:pPr>
            <a:endParaRPr lang="en-US" sz="1800" dirty="0" smtClean="0"/>
          </a:p>
          <a:p>
            <a:pPr marL="0" indent="0">
              <a:buNone/>
            </a:pPr>
            <a:endParaRPr lang="en-US" sz="2400" dirty="0"/>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pic>
        <p:nvPicPr>
          <p:cNvPr id="8" name="Picture 7" descr="TC4logo Rectangle blue.jpg"/>
          <p:cNvPicPr>
            <a:picLocks noChangeAspect="1"/>
          </p:cNvPicPr>
          <p:nvPr/>
        </p:nvPicPr>
        <p:blipFill>
          <a:blip r:embed="rId4" cstate="email">
            <a:extLst>
              <a:ext uri="{28A0092B-C50C-407E-A947-70E740481C1C}">
                <a14:useLocalDpi xmlns:a14="http://schemas.microsoft.com/office/drawing/2010/main"/>
              </a:ext>
            </a:extLst>
          </a:blip>
          <a:srcRect l="-2765" t="-5459" r="-2323" b="-3712"/>
          <a:stretch>
            <a:fillRect/>
          </a:stretch>
        </p:blipFill>
        <p:spPr>
          <a:xfrm>
            <a:off x="6781800" y="398996"/>
            <a:ext cx="1889762" cy="994611"/>
          </a:xfrm>
          <a:prstGeom prst="rect">
            <a:avLst/>
          </a:prstGeom>
          <a:solidFill>
            <a:schemeClr val="bg1"/>
          </a:solidFill>
          <a:ln>
            <a:noFill/>
          </a:ln>
        </p:spPr>
      </p:pic>
      <p:sp>
        <p:nvSpPr>
          <p:cNvPr id="9" name="TextBox 8"/>
          <p:cNvSpPr txBox="1"/>
          <p:nvPr/>
        </p:nvSpPr>
        <p:spPr>
          <a:xfrm>
            <a:off x="571500" y="6412077"/>
            <a:ext cx="8001000" cy="369332"/>
          </a:xfrm>
          <a:prstGeom prst="rect">
            <a:avLst/>
          </a:prstGeom>
          <a:noFill/>
        </p:spPr>
        <p:txBody>
          <a:bodyPr wrap="square" rtlCol="0">
            <a:spAutoFit/>
          </a:bodyPr>
          <a:lstStyle/>
          <a:p>
            <a:pPr algn="ctr"/>
            <a:r>
              <a:rPr lang="en-US" smtClean="0">
                <a:solidFill>
                  <a:schemeClr val="bg1"/>
                </a:solidFill>
              </a:rPr>
              <a:t>Twin Cities Clean Cities Coalition</a:t>
            </a:r>
            <a:endParaRPr lang="en-US">
              <a:solidFill>
                <a:schemeClr val="bg1"/>
              </a:solidFill>
            </a:endParaRPr>
          </a:p>
        </p:txBody>
      </p:sp>
      <p:pic>
        <p:nvPicPr>
          <p:cNvPr id="10"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68651" y="4114800"/>
            <a:ext cx="38038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CB24E90-7A64-4848-B877-58A785A44107}" type="slidenum">
              <a:rPr lang="en-US" smtClean="0"/>
              <a:t>14</a:t>
            </a:fld>
            <a:endParaRPr lang="en-US"/>
          </a:p>
        </p:txBody>
      </p:sp>
    </p:spTree>
    <p:extLst>
      <p:ext uri="{BB962C8B-B14F-4D97-AF65-F5344CB8AC3E}">
        <p14:creationId xmlns:p14="http://schemas.microsoft.com/office/powerpoint/2010/main" val="2926437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342900" y="152400"/>
            <a:ext cx="8229600" cy="884238"/>
          </a:xfrm>
        </p:spPr>
        <p:txBody>
          <a:bodyPr>
            <a:normAutofit fontScale="90000"/>
          </a:body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Outreach and Education</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Strategies </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a:t>
            </a:r>
            <a:endParaRPr lang="en-US" sz="27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pic>
        <p:nvPicPr>
          <p:cNvPr id="8" name="Picture 7" descr="TC4logo Rectangle blue.jpg"/>
          <p:cNvPicPr>
            <a:picLocks noChangeAspect="1"/>
          </p:cNvPicPr>
          <p:nvPr/>
        </p:nvPicPr>
        <p:blipFill>
          <a:blip r:embed="rId4" cstate="email">
            <a:extLst>
              <a:ext uri="{28A0092B-C50C-407E-A947-70E740481C1C}">
                <a14:useLocalDpi xmlns:a14="http://schemas.microsoft.com/office/drawing/2010/main"/>
              </a:ext>
            </a:extLst>
          </a:blip>
          <a:srcRect l="-2765" t="-5459" r="-2323" b="-3712"/>
          <a:stretch>
            <a:fillRect/>
          </a:stretch>
        </p:blipFill>
        <p:spPr>
          <a:xfrm>
            <a:off x="6781800" y="398996"/>
            <a:ext cx="1889762" cy="994611"/>
          </a:xfrm>
          <a:prstGeom prst="rect">
            <a:avLst/>
          </a:prstGeom>
          <a:solidFill>
            <a:schemeClr val="bg1"/>
          </a:solidFill>
          <a:ln>
            <a:noFill/>
          </a:ln>
        </p:spPr>
      </p:pic>
      <p:sp>
        <p:nvSpPr>
          <p:cNvPr id="9" name="TextBox 8"/>
          <p:cNvSpPr txBox="1"/>
          <p:nvPr/>
        </p:nvSpPr>
        <p:spPr>
          <a:xfrm>
            <a:off x="571500" y="6412077"/>
            <a:ext cx="8001000" cy="369332"/>
          </a:xfrm>
          <a:prstGeom prst="rect">
            <a:avLst/>
          </a:prstGeom>
          <a:noFill/>
        </p:spPr>
        <p:txBody>
          <a:bodyPr wrap="square" rtlCol="0">
            <a:spAutoFit/>
          </a:bodyPr>
          <a:lstStyle/>
          <a:p>
            <a:pPr algn="ctr"/>
            <a:r>
              <a:rPr lang="en-US" smtClean="0">
                <a:solidFill>
                  <a:schemeClr val="bg1"/>
                </a:solidFill>
              </a:rPr>
              <a:t>Twin Cities Clean Cities Coalition</a:t>
            </a:r>
            <a:endParaRPr lang="en-US">
              <a:solidFill>
                <a:schemeClr val="bg1"/>
              </a:solidFill>
            </a:endParaRPr>
          </a:p>
        </p:txBody>
      </p:sp>
      <p:pic>
        <p:nvPicPr>
          <p:cNvPr id="11" name="Picture 10"/>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a:xfrm>
            <a:off x="63300" y="1905000"/>
            <a:ext cx="4349434" cy="237744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Addicted to Oil-Pasca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721187" y="4431544"/>
            <a:ext cx="3701626" cy="1850813"/>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p:nvPr/>
        </p:nvPicPr>
        <p:blipFill rotWithShape="1">
          <a:blip r:embed="rId8" cstate="email">
            <a:extLst>
              <a:ext uri="{28A0092B-C50C-407E-A947-70E740481C1C}">
                <a14:useLocalDpi xmlns:a14="http://schemas.microsoft.com/office/drawing/2010/main"/>
              </a:ext>
            </a:extLst>
          </a:blip>
          <a:srcRect/>
          <a:stretch/>
        </p:blipFill>
        <p:spPr>
          <a:xfrm>
            <a:off x="6669722" y="4640389"/>
            <a:ext cx="2113915" cy="13716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587240" y="1905000"/>
            <a:ext cx="4389120" cy="237744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0412" y="4645152"/>
            <a:ext cx="1960128" cy="13716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fld id="{6CB24E90-7A64-4848-B877-58A785A44107}" type="slidenum">
              <a:rPr lang="en-US" smtClean="0"/>
              <a:t>15</a:t>
            </a:fld>
            <a:endParaRPr lang="en-US"/>
          </a:p>
        </p:txBody>
      </p:sp>
    </p:spTree>
    <p:extLst>
      <p:ext uri="{BB962C8B-B14F-4D97-AF65-F5344CB8AC3E}">
        <p14:creationId xmlns:p14="http://schemas.microsoft.com/office/powerpoint/2010/main" val="2415425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342900" y="228600"/>
            <a:ext cx="8229600" cy="884238"/>
          </a:xfrm>
        </p:spPr>
        <p:txBody>
          <a:bodyPr>
            <a:normAutofit fontScale="90000"/>
          </a:body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Outreach and Education</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Strategies</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cont.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Content Placeholder 6"/>
          <p:cNvSpPr>
            <a:spLocks noGrp="1"/>
          </p:cNvSpPr>
          <p:nvPr>
            <p:ph idx="1"/>
          </p:nvPr>
        </p:nvSpPr>
        <p:spPr>
          <a:xfrm>
            <a:off x="2590800" y="2311837"/>
            <a:ext cx="2286000" cy="1325563"/>
          </a:xfrm>
        </p:spPr>
        <p:txBody>
          <a:bodyPr numCol="1">
            <a:normAutofit fontScale="77500" lnSpcReduction="20000"/>
          </a:bodyPr>
          <a:lstStyle/>
          <a:p>
            <a:pPr marL="0" indent="0" algn="ctr">
              <a:buNone/>
            </a:pPr>
            <a:r>
              <a:rPr lang="en-US" sz="2200" dirty="0" smtClean="0">
                <a:latin typeface="+mj-lt"/>
              </a:rPr>
              <a:t>Zamboni Sponsorships</a:t>
            </a:r>
          </a:p>
          <a:p>
            <a:pPr marL="0" indent="0" algn="ctr">
              <a:buNone/>
            </a:pPr>
            <a:r>
              <a:rPr lang="en-US" sz="2200" dirty="0" smtClean="0">
                <a:latin typeface="+mj-lt"/>
              </a:rPr>
              <a:t>Vehicle Wraps</a:t>
            </a:r>
          </a:p>
          <a:p>
            <a:pPr marL="0" indent="0" algn="ctr">
              <a:buNone/>
            </a:pPr>
            <a:r>
              <a:rPr lang="en-US" sz="2200" dirty="0" smtClean="0">
                <a:latin typeface="+mj-lt"/>
              </a:rPr>
              <a:t>Bus tails/sides</a:t>
            </a:r>
          </a:p>
          <a:p>
            <a:pPr marL="0" indent="0" algn="ctr">
              <a:buNone/>
            </a:pPr>
            <a:r>
              <a:rPr lang="en-US" sz="2200" dirty="0" smtClean="0">
                <a:latin typeface="+mj-lt"/>
              </a:rPr>
              <a:t>MotorWeek</a:t>
            </a:r>
          </a:p>
          <a:p>
            <a:pPr marL="0" indent="0">
              <a:buNone/>
            </a:pPr>
            <a:endParaRPr lang="en-US" sz="2800" dirty="0">
              <a:solidFill>
                <a:srgbClr val="003399"/>
              </a:solidFill>
            </a:endParaRPr>
          </a:p>
          <a:p>
            <a:pPr marL="0" indent="0">
              <a:buNone/>
            </a:pPr>
            <a:endParaRPr lang="en-US" sz="2800" dirty="0" smtClean="0">
              <a:solidFill>
                <a:srgbClr val="003399"/>
              </a:solidFill>
            </a:endParaRPr>
          </a:p>
          <a:p>
            <a:pPr marL="0" indent="0">
              <a:buNone/>
            </a:pPr>
            <a:endParaRPr lang="en-US" sz="2800" dirty="0" smtClean="0">
              <a:solidFill>
                <a:srgbClr val="003399"/>
              </a:solidFill>
            </a:endParaRPr>
          </a:p>
          <a:p>
            <a:pPr marL="0" indent="0">
              <a:buNone/>
            </a:pPr>
            <a:endParaRPr lang="en-US" sz="2800" dirty="0">
              <a:solidFill>
                <a:srgbClr val="003399"/>
              </a:solidFill>
            </a:endParaRPr>
          </a:p>
        </p:txBody>
      </p:sp>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pic>
        <p:nvPicPr>
          <p:cNvPr id="8" name="Picture 7" descr="TC4logo Rectangle blue.jpg"/>
          <p:cNvPicPr>
            <a:picLocks noChangeAspect="1"/>
          </p:cNvPicPr>
          <p:nvPr/>
        </p:nvPicPr>
        <p:blipFill>
          <a:blip r:embed="rId5" cstate="email">
            <a:extLst>
              <a:ext uri="{28A0092B-C50C-407E-A947-70E740481C1C}">
                <a14:useLocalDpi xmlns:a14="http://schemas.microsoft.com/office/drawing/2010/main"/>
              </a:ext>
            </a:extLst>
          </a:blip>
          <a:srcRect l="-2765" t="-5459" r="-2323" b="-3712"/>
          <a:stretch>
            <a:fillRect/>
          </a:stretch>
        </p:blipFill>
        <p:spPr>
          <a:xfrm>
            <a:off x="6781800" y="398996"/>
            <a:ext cx="1889762" cy="994611"/>
          </a:xfrm>
          <a:prstGeom prst="rect">
            <a:avLst/>
          </a:prstGeom>
          <a:solidFill>
            <a:schemeClr val="bg1"/>
          </a:solidFill>
          <a:ln>
            <a:noFill/>
          </a:ln>
        </p:spPr>
      </p:pic>
      <p:sp>
        <p:nvSpPr>
          <p:cNvPr id="9" name="TextBox 8"/>
          <p:cNvSpPr txBox="1"/>
          <p:nvPr/>
        </p:nvSpPr>
        <p:spPr>
          <a:xfrm>
            <a:off x="571500" y="6412077"/>
            <a:ext cx="8001000" cy="369332"/>
          </a:xfrm>
          <a:prstGeom prst="rect">
            <a:avLst/>
          </a:prstGeom>
          <a:noFill/>
        </p:spPr>
        <p:txBody>
          <a:bodyPr wrap="square" rtlCol="0">
            <a:spAutoFit/>
          </a:bodyPr>
          <a:lstStyle/>
          <a:p>
            <a:pPr algn="ctr"/>
            <a:r>
              <a:rPr lang="en-US" smtClean="0">
                <a:solidFill>
                  <a:schemeClr val="bg1"/>
                </a:solidFill>
              </a:rPr>
              <a:t>Twin Cities Clean Cities Coalition</a:t>
            </a:r>
            <a:endParaRPr lang="en-US">
              <a:solidFill>
                <a:schemeClr val="bg1"/>
              </a:solidFill>
            </a:endParaRPr>
          </a:p>
        </p:txBody>
      </p:sp>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76800" y="1905000"/>
            <a:ext cx="4067556" cy="2479766"/>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E85 Zam 2007 #2.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52400" y="1905000"/>
            <a:ext cx="2438400" cy="1929468"/>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F:\DCIM\.thumbnails\1340651048970.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bwMode="auto">
          <a:xfrm>
            <a:off x="690657" y="3962400"/>
            <a:ext cx="3872634" cy="22860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Picture 3" descr="O:\American Fuels\Biodiesel\Pictures\WP_000039.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069053" y="4548790"/>
            <a:ext cx="3683050" cy="169961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CB24E90-7A64-4848-B877-58A785A44107}" type="slidenum">
              <a:rPr lang="en-US" smtClean="0"/>
              <a:t>16</a:t>
            </a:fld>
            <a:endParaRPr lang="en-US"/>
          </a:p>
        </p:txBody>
      </p:sp>
    </p:spTree>
    <p:extLst>
      <p:ext uri="{BB962C8B-B14F-4D97-AF65-F5344CB8AC3E}">
        <p14:creationId xmlns:p14="http://schemas.microsoft.com/office/powerpoint/2010/main" val="380561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457200" y="-1"/>
            <a:ext cx="8229600" cy="1393608"/>
          </a:xfrm>
        </p:spPr>
        <p:txBody>
          <a:bodyPr>
            <a:normAutofit fontScale="90000"/>
          </a:body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Tools to Accelerate Alternative</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Fuel Use in Minnesota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Content Placeholder 6"/>
          <p:cNvSpPr>
            <a:spLocks noGrp="1"/>
          </p:cNvSpPr>
          <p:nvPr>
            <p:ph idx="1"/>
          </p:nvPr>
        </p:nvSpPr>
        <p:spPr>
          <a:xfrm>
            <a:off x="228600" y="1792606"/>
            <a:ext cx="8534400" cy="4542880"/>
          </a:xfrm>
        </p:spPr>
        <p:txBody>
          <a:bodyPr numCol="2">
            <a:noAutofit/>
          </a:bodyPr>
          <a:lstStyle/>
          <a:p>
            <a:pPr marL="0" indent="0">
              <a:spcBef>
                <a:spcPts val="0"/>
              </a:spcBef>
              <a:buNone/>
            </a:pPr>
            <a:r>
              <a:rPr lang="en-US" sz="1800" b="1" dirty="0" smtClean="0"/>
              <a:t>Idle reduction </a:t>
            </a:r>
            <a:r>
              <a:rPr lang="en-US" sz="1800" b="1" dirty="0"/>
              <a:t>t</a:t>
            </a:r>
            <a:r>
              <a:rPr lang="en-US" sz="1800" b="1" dirty="0" smtClean="0"/>
              <a:t>ools</a:t>
            </a:r>
          </a:p>
          <a:p>
            <a:pPr>
              <a:spcBef>
                <a:spcPts val="0"/>
              </a:spcBef>
            </a:pPr>
            <a:r>
              <a:rPr lang="en-US" sz="1800" dirty="0" smtClean="0"/>
              <a:t>IdleBox Tools</a:t>
            </a:r>
          </a:p>
          <a:p>
            <a:pPr>
              <a:spcBef>
                <a:spcPts val="0"/>
              </a:spcBef>
            </a:pPr>
            <a:r>
              <a:rPr lang="en-US" sz="1800" dirty="0" smtClean="0"/>
              <a:t>Policies</a:t>
            </a:r>
          </a:p>
          <a:p>
            <a:pPr>
              <a:spcBef>
                <a:spcPts val="0"/>
              </a:spcBef>
            </a:pPr>
            <a:r>
              <a:rPr lang="en-US" sz="1800" dirty="0" smtClean="0"/>
              <a:t>Enforcement</a:t>
            </a:r>
          </a:p>
          <a:p>
            <a:pPr marL="0" indent="0">
              <a:spcBef>
                <a:spcPts val="0"/>
              </a:spcBef>
              <a:buNone/>
            </a:pPr>
            <a:endParaRPr lang="en-US" sz="1800" b="1" dirty="0" smtClean="0"/>
          </a:p>
          <a:p>
            <a:pPr marL="0" indent="0">
              <a:spcBef>
                <a:spcPts val="0"/>
              </a:spcBef>
              <a:buNone/>
            </a:pPr>
            <a:r>
              <a:rPr lang="en-US" sz="1800" b="1" dirty="0" smtClean="0"/>
              <a:t>What vehicles are in your fleet</a:t>
            </a:r>
            <a:endParaRPr lang="en-US" sz="1800" b="1" dirty="0"/>
          </a:p>
          <a:p>
            <a:pPr>
              <a:spcBef>
                <a:spcPts val="0"/>
              </a:spcBef>
            </a:pPr>
            <a:r>
              <a:rPr lang="en-US" sz="1800" dirty="0" smtClean="0"/>
              <a:t>Flex fuel vehicles – E85</a:t>
            </a:r>
            <a:endParaRPr lang="en-US" sz="1800" dirty="0"/>
          </a:p>
          <a:p>
            <a:pPr>
              <a:spcBef>
                <a:spcPts val="0"/>
              </a:spcBef>
            </a:pPr>
            <a:r>
              <a:rPr lang="en-US" sz="1800" dirty="0" smtClean="0"/>
              <a:t>Diesel – biodiesel (B5-B20)</a:t>
            </a:r>
            <a:endParaRPr lang="en-US" sz="1800" dirty="0"/>
          </a:p>
          <a:p>
            <a:pPr>
              <a:spcBef>
                <a:spcPts val="0"/>
              </a:spcBef>
            </a:pPr>
            <a:r>
              <a:rPr lang="en-US" sz="1800" dirty="0" smtClean="0"/>
              <a:t>Volts – electric</a:t>
            </a:r>
          </a:p>
          <a:p>
            <a:pPr marL="0" indent="0">
              <a:spcBef>
                <a:spcPts val="0"/>
              </a:spcBef>
              <a:buNone/>
            </a:pPr>
            <a:endParaRPr lang="en-US" sz="1800" dirty="0"/>
          </a:p>
          <a:p>
            <a:pPr marL="0" indent="0">
              <a:spcBef>
                <a:spcPts val="0"/>
              </a:spcBef>
              <a:buNone/>
            </a:pPr>
            <a:r>
              <a:rPr lang="en-US" sz="1800" b="1" dirty="0" smtClean="0"/>
              <a:t>Bus </a:t>
            </a:r>
            <a:r>
              <a:rPr lang="en-US" sz="1800" b="1" dirty="0"/>
              <a:t>passes &amp; parking</a:t>
            </a:r>
          </a:p>
          <a:p>
            <a:pPr>
              <a:spcBef>
                <a:spcPts val="0"/>
              </a:spcBef>
            </a:pPr>
            <a:r>
              <a:rPr lang="en-US" sz="1800" dirty="0"/>
              <a:t>Subsidize </a:t>
            </a:r>
            <a:r>
              <a:rPr lang="en-US" sz="1800" dirty="0" smtClean="0"/>
              <a:t>carpool </a:t>
            </a:r>
            <a:r>
              <a:rPr lang="en-US" sz="1800" dirty="0"/>
              <a:t>parking </a:t>
            </a:r>
          </a:p>
          <a:p>
            <a:pPr>
              <a:spcBef>
                <a:spcPts val="0"/>
              </a:spcBef>
            </a:pPr>
            <a:r>
              <a:rPr lang="en-US" sz="1800" dirty="0"/>
              <a:t>Subsidize bus </a:t>
            </a:r>
            <a:r>
              <a:rPr lang="en-US" sz="1800" dirty="0" smtClean="0"/>
              <a:t>passes</a:t>
            </a:r>
          </a:p>
          <a:p>
            <a:pPr>
              <a:spcBef>
                <a:spcPts val="0"/>
              </a:spcBef>
            </a:pPr>
            <a:endParaRPr lang="en-US" sz="1800" dirty="0" smtClean="0"/>
          </a:p>
          <a:p>
            <a:pPr marL="0" indent="0">
              <a:spcBef>
                <a:spcPts val="0"/>
              </a:spcBef>
              <a:buNone/>
            </a:pPr>
            <a:r>
              <a:rPr lang="en-US" sz="1800" b="1" dirty="0" smtClean="0"/>
              <a:t>Telecommuting </a:t>
            </a:r>
            <a:r>
              <a:rPr lang="en-US" sz="1800" b="1" dirty="0"/>
              <a:t>Policies</a:t>
            </a:r>
          </a:p>
          <a:p>
            <a:pPr marL="0" indent="0">
              <a:spcBef>
                <a:spcPts val="0"/>
              </a:spcBef>
              <a:buNone/>
            </a:pPr>
            <a:endParaRPr lang="en-US" sz="1800" b="1" dirty="0" smtClean="0"/>
          </a:p>
          <a:p>
            <a:pPr marL="0" indent="0">
              <a:spcBef>
                <a:spcPts val="0"/>
              </a:spcBef>
              <a:buNone/>
            </a:pPr>
            <a:r>
              <a:rPr lang="en-US" sz="1800" b="1" dirty="0" smtClean="0"/>
              <a:t>Electric vehicle tools</a:t>
            </a:r>
          </a:p>
          <a:p>
            <a:pPr>
              <a:spcBef>
                <a:spcPts val="0"/>
              </a:spcBef>
            </a:pPr>
            <a:r>
              <a:rPr lang="en-US" sz="1800" dirty="0" smtClean="0"/>
              <a:t>Workplace Charging</a:t>
            </a:r>
          </a:p>
          <a:p>
            <a:pPr>
              <a:spcBef>
                <a:spcPts val="0"/>
              </a:spcBef>
            </a:pPr>
            <a:r>
              <a:rPr lang="en-US" sz="1800" dirty="0" smtClean="0"/>
              <a:t>Nissan Corporate Program</a:t>
            </a:r>
          </a:p>
          <a:p>
            <a:pPr>
              <a:spcBef>
                <a:spcPts val="0"/>
              </a:spcBef>
            </a:pPr>
            <a:r>
              <a:rPr lang="en-US" sz="1800" dirty="0" smtClean="0"/>
              <a:t>Multi-Unit Housing Tools</a:t>
            </a:r>
          </a:p>
          <a:p>
            <a:pPr>
              <a:spcBef>
                <a:spcPts val="0"/>
              </a:spcBef>
            </a:pPr>
            <a:endParaRPr lang="en-US" sz="1800" dirty="0" smtClean="0"/>
          </a:p>
          <a:p>
            <a:pPr marL="0" indent="0">
              <a:spcBef>
                <a:spcPts val="0"/>
              </a:spcBef>
              <a:buNone/>
            </a:pPr>
            <a:r>
              <a:rPr lang="en-US" sz="1800" b="1" dirty="0" smtClean="0"/>
              <a:t>Public natural gas site</a:t>
            </a:r>
            <a:endParaRPr lang="en-US" sz="1800" b="1" dirty="0"/>
          </a:p>
          <a:p>
            <a:pPr>
              <a:spcBef>
                <a:spcPts val="0"/>
              </a:spcBef>
            </a:pPr>
            <a:r>
              <a:rPr lang="en-US" sz="1800" dirty="0" smtClean="0"/>
              <a:t>Waste haulers</a:t>
            </a:r>
          </a:p>
          <a:p>
            <a:pPr>
              <a:spcBef>
                <a:spcPts val="0"/>
              </a:spcBef>
            </a:pPr>
            <a:r>
              <a:rPr lang="en-US" sz="1800" dirty="0" smtClean="0"/>
              <a:t>Taxis</a:t>
            </a:r>
          </a:p>
          <a:p>
            <a:pPr>
              <a:spcBef>
                <a:spcPts val="0"/>
              </a:spcBef>
            </a:pPr>
            <a:r>
              <a:rPr lang="en-US" sz="1800" dirty="0" smtClean="0"/>
              <a:t>Shuttles</a:t>
            </a:r>
          </a:p>
          <a:p>
            <a:pPr>
              <a:spcBef>
                <a:spcPts val="0"/>
              </a:spcBef>
            </a:pPr>
            <a:endParaRPr lang="en-US" sz="1800" dirty="0"/>
          </a:p>
          <a:p>
            <a:pPr>
              <a:spcBef>
                <a:spcPts val="0"/>
              </a:spcBef>
            </a:pPr>
            <a:endParaRPr lang="en-US" sz="1800" dirty="0" smtClean="0"/>
          </a:p>
        </p:txBody>
      </p:sp>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pic>
        <p:nvPicPr>
          <p:cNvPr id="8" name="Picture 7" descr="TC4logo Rectangle blue.jpg"/>
          <p:cNvPicPr>
            <a:picLocks noChangeAspect="1"/>
          </p:cNvPicPr>
          <p:nvPr/>
        </p:nvPicPr>
        <p:blipFill>
          <a:blip r:embed="rId5" cstate="email">
            <a:extLst>
              <a:ext uri="{28A0092B-C50C-407E-A947-70E740481C1C}">
                <a14:useLocalDpi xmlns:a14="http://schemas.microsoft.com/office/drawing/2010/main"/>
              </a:ext>
            </a:extLst>
          </a:blip>
          <a:srcRect l="-2765" t="-5459" r="-2323" b="-3712"/>
          <a:stretch>
            <a:fillRect/>
          </a:stretch>
        </p:blipFill>
        <p:spPr>
          <a:xfrm>
            <a:off x="7351355" y="539365"/>
            <a:ext cx="1356362" cy="713874"/>
          </a:xfrm>
          <a:prstGeom prst="rect">
            <a:avLst/>
          </a:prstGeom>
          <a:solidFill>
            <a:schemeClr val="bg1"/>
          </a:solidFill>
          <a:ln>
            <a:noFill/>
          </a:ln>
        </p:spPr>
      </p:pic>
      <p:sp>
        <p:nvSpPr>
          <p:cNvPr id="9" name="TextBox 8"/>
          <p:cNvSpPr txBox="1"/>
          <p:nvPr/>
        </p:nvSpPr>
        <p:spPr>
          <a:xfrm>
            <a:off x="571500" y="6412077"/>
            <a:ext cx="8001000" cy="369332"/>
          </a:xfrm>
          <a:prstGeom prst="rect">
            <a:avLst/>
          </a:prstGeom>
          <a:noFill/>
        </p:spPr>
        <p:txBody>
          <a:bodyPr wrap="square" rtlCol="0">
            <a:spAutoFit/>
          </a:bodyPr>
          <a:lstStyle/>
          <a:p>
            <a:pPr algn="ctr"/>
            <a:r>
              <a:rPr lang="en-US" smtClean="0">
                <a:solidFill>
                  <a:schemeClr val="bg1"/>
                </a:solidFill>
              </a:rPr>
              <a:t>Twin Cities Clean Cities Coalition</a:t>
            </a:r>
            <a:endParaRPr lang="en-US">
              <a:solidFill>
                <a:schemeClr val="bg1"/>
              </a:solidFill>
            </a:endParaRPr>
          </a:p>
        </p:txBody>
      </p:sp>
      <p:sp>
        <p:nvSpPr>
          <p:cNvPr id="2" name="Slide Number Placeholder 1"/>
          <p:cNvSpPr>
            <a:spLocks noGrp="1"/>
          </p:cNvSpPr>
          <p:nvPr>
            <p:ph type="sldNum" sz="quarter" idx="12"/>
          </p:nvPr>
        </p:nvSpPr>
        <p:spPr/>
        <p:txBody>
          <a:bodyPr/>
          <a:lstStyle/>
          <a:p>
            <a:fld id="{6CB24E90-7A64-4848-B877-58A785A44107}" type="slidenum">
              <a:rPr lang="en-US" smtClean="0"/>
              <a:t>17</a:t>
            </a:fld>
            <a:endParaRPr lang="en-US"/>
          </a:p>
        </p:txBody>
      </p:sp>
      <p:pic>
        <p:nvPicPr>
          <p:cNvPr id="11"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586089" y="2861326"/>
            <a:ext cx="1344329" cy="3119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79267" y="5257800"/>
            <a:ext cx="278546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16713" y="4382596"/>
            <a:ext cx="1456039" cy="1789604"/>
          </a:xfrm>
          <a:prstGeom prst="rect">
            <a:avLst/>
          </a:prstGeom>
        </p:spPr>
      </p:pic>
      <p:pic>
        <p:nvPicPr>
          <p:cNvPr id="2051" name="Picture 3" descr="\\stp-server2\St Paul\Users$\MyFolders\lisa.thurstin\My Documents\My Pictures\logos for websites\box_natgas_blue.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962400" y="4486275"/>
            <a:ext cx="1657350"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531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457200" y="0"/>
            <a:ext cx="8229600" cy="884238"/>
          </a:xfrm>
        </p:spPr>
        <p:txBody>
          <a:body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Questions?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pic>
        <p:nvPicPr>
          <p:cNvPr id="8" name="Picture 7" descr="TC4logo Rectangle blue.jpg"/>
          <p:cNvPicPr>
            <a:picLocks noChangeAspect="1"/>
          </p:cNvPicPr>
          <p:nvPr/>
        </p:nvPicPr>
        <p:blipFill>
          <a:blip r:embed="rId4" cstate="email">
            <a:extLst>
              <a:ext uri="{28A0092B-C50C-407E-A947-70E740481C1C}">
                <a14:useLocalDpi xmlns:a14="http://schemas.microsoft.com/office/drawing/2010/main"/>
              </a:ext>
            </a:extLst>
          </a:blip>
          <a:srcRect l="-2765" t="-5459" r="-2323" b="-3712"/>
          <a:stretch>
            <a:fillRect/>
          </a:stretch>
        </p:blipFill>
        <p:spPr>
          <a:xfrm>
            <a:off x="6781800" y="398996"/>
            <a:ext cx="1889762" cy="994611"/>
          </a:xfrm>
          <a:prstGeom prst="rect">
            <a:avLst/>
          </a:prstGeom>
          <a:solidFill>
            <a:schemeClr val="bg1"/>
          </a:solidFill>
          <a:ln>
            <a:noFill/>
          </a:ln>
        </p:spPr>
      </p:pic>
      <p:sp>
        <p:nvSpPr>
          <p:cNvPr id="9" name="TextBox 8"/>
          <p:cNvSpPr txBox="1"/>
          <p:nvPr/>
        </p:nvSpPr>
        <p:spPr>
          <a:xfrm>
            <a:off x="571500" y="6412077"/>
            <a:ext cx="8001000" cy="369332"/>
          </a:xfrm>
          <a:prstGeom prst="rect">
            <a:avLst/>
          </a:prstGeom>
          <a:noFill/>
        </p:spPr>
        <p:txBody>
          <a:bodyPr wrap="square" rtlCol="0">
            <a:spAutoFit/>
          </a:bodyPr>
          <a:lstStyle/>
          <a:p>
            <a:pPr algn="ctr"/>
            <a:r>
              <a:rPr lang="en-US" smtClean="0">
                <a:solidFill>
                  <a:schemeClr val="bg1"/>
                </a:solidFill>
              </a:rPr>
              <a:t>Twin Cities Clean Cities Coalition</a:t>
            </a:r>
            <a:endParaRPr lang="en-US">
              <a:solidFill>
                <a:schemeClr val="bg1"/>
              </a:solidFill>
            </a:endParaRPr>
          </a:p>
        </p:txBody>
      </p:sp>
      <p:sp>
        <p:nvSpPr>
          <p:cNvPr id="2" name="Slide Number Placeholder 1"/>
          <p:cNvSpPr>
            <a:spLocks noGrp="1"/>
          </p:cNvSpPr>
          <p:nvPr>
            <p:ph type="sldNum" sz="quarter" idx="12"/>
          </p:nvPr>
        </p:nvSpPr>
        <p:spPr/>
        <p:txBody>
          <a:bodyPr/>
          <a:lstStyle/>
          <a:p>
            <a:fld id="{6CB24E90-7A64-4848-B877-58A785A44107}" type="slidenum">
              <a:rPr lang="en-US" smtClean="0"/>
              <a:t>18</a:t>
            </a:fld>
            <a:endParaRPr lang="en-US"/>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419600"/>
            <a:ext cx="2074266" cy="1828800"/>
          </a:xfrm>
          <a:prstGeom prst="rect">
            <a:avLst/>
          </a:prstGeom>
          <a:ln>
            <a:solidFill>
              <a:schemeClr val="bg1"/>
            </a:solidFill>
          </a:ln>
        </p:spPr>
      </p:pic>
      <p:pic>
        <p:nvPicPr>
          <p:cNvPr id="13" name="Picture 1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44337" y="4419600"/>
            <a:ext cx="1582301" cy="1828800"/>
          </a:xfrm>
          <a:prstGeom prst="rect">
            <a:avLst/>
          </a:prstGeom>
          <a:ln>
            <a:solidFill>
              <a:schemeClr val="bg1"/>
            </a:solidFill>
          </a:ln>
        </p:spPr>
      </p:pic>
      <p:pic>
        <p:nvPicPr>
          <p:cNvPr id="13314" name="Picture 2" descr="O:\American Fuels\Events\Clean Cities Workshops\Natural Gas_Fleet\CNG workshop pictures\CNG Refuse side view.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81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76355" y="4419601"/>
            <a:ext cx="2467646" cy="1828799"/>
          </a:xfrm>
          <a:prstGeom prst="rect">
            <a:avLst/>
          </a:prstGeom>
          <a:ln>
            <a:solidFill>
              <a:schemeClr val="bg1"/>
            </a:solidFill>
          </a:ln>
        </p:spPr>
      </p:pic>
      <p:sp>
        <p:nvSpPr>
          <p:cNvPr id="3" name="TextBox 2"/>
          <p:cNvSpPr txBox="1"/>
          <p:nvPr/>
        </p:nvSpPr>
        <p:spPr>
          <a:xfrm>
            <a:off x="381000" y="2057400"/>
            <a:ext cx="8458200" cy="4385816"/>
          </a:xfrm>
          <a:prstGeom prst="rect">
            <a:avLst/>
          </a:prstGeom>
          <a:noFill/>
        </p:spPr>
        <p:txBody>
          <a:bodyPr wrap="square" numCol="2" rtlCol="0">
            <a:spAutoFit/>
          </a:bodyPr>
          <a:lstStyle/>
          <a:p>
            <a:pPr algn="ctr">
              <a:spcBef>
                <a:spcPct val="50000"/>
              </a:spcBef>
            </a:pPr>
            <a:r>
              <a:rPr lang="en-US" b="1" dirty="0">
                <a:solidFill>
                  <a:schemeClr val="accent5">
                    <a:lumMod val="25000"/>
                  </a:schemeClr>
                </a:solidFill>
              </a:rPr>
              <a:t>Lisa Thurstin</a:t>
            </a:r>
          </a:p>
          <a:p>
            <a:pPr algn="ctr">
              <a:spcBef>
                <a:spcPct val="10000"/>
              </a:spcBef>
            </a:pPr>
            <a:r>
              <a:rPr lang="en-US" b="1" dirty="0" smtClean="0">
                <a:solidFill>
                  <a:schemeClr val="accent5">
                    <a:lumMod val="25000"/>
                  </a:schemeClr>
                </a:solidFill>
              </a:rPr>
              <a:t>Twin </a:t>
            </a:r>
            <a:r>
              <a:rPr lang="en-US" b="1" dirty="0">
                <a:solidFill>
                  <a:schemeClr val="accent5">
                    <a:lumMod val="25000"/>
                  </a:schemeClr>
                </a:solidFill>
              </a:rPr>
              <a:t>Cities Clean Cities Coalition</a:t>
            </a:r>
          </a:p>
          <a:p>
            <a:pPr algn="ctr">
              <a:spcBef>
                <a:spcPct val="10000"/>
              </a:spcBef>
            </a:pPr>
            <a:r>
              <a:rPr lang="en-US" b="1" dirty="0">
                <a:solidFill>
                  <a:schemeClr val="accent5">
                    <a:lumMod val="25000"/>
                  </a:schemeClr>
                </a:solidFill>
              </a:rPr>
              <a:t>CleanAirChoice.org  </a:t>
            </a:r>
            <a:r>
              <a:rPr lang="en-US" b="1" dirty="0" smtClean="0">
                <a:solidFill>
                  <a:schemeClr val="accent5">
                    <a:lumMod val="25000"/>
                  </a:schemeClr>
                </a:solidFill>
              </a:rPr>
              <a:t>  </a:t>
            </a:r>
            <a:r>
              <a:rPr lang="en-US" b="1" dirty="0">
                <a:solidFill>
                  <a:schemeClr val="accent5">
                    <a:lumMod val="25000"/>
                  </a:schemeClr>
                </a:solidFill>
              </a:rPr>
              <a:t>651.223.9568</a:t>
            </a:r>
          </a:p>
          <a:p>
            <a:pPr algn="ctr">
              <a:spcBef>
                <a:spcPct val="10000"/>
              </a:spcBef>
            </a:pPr>
            <a:r>
              <a:rPr lang="en-US" b="1" dirty="0" smtClean="0">
                <a:solidFill>
                  <a:schemeClr val="accent5">
                    <a:lumMod val="25000"/>
                  </a:schemeClr>
                </a:solidFill>
              </a:rPr>
              <a:t>Lisa.Thurstin@Lung.org</a:t>
            </a:r>
            <a:endParaRPr lang="en-US" b="1" dirty="0">
              <a:solidFill>
                <a:schemeClr val="accent5">
                  <a:lumMod val="25000"/>
                </a:schemeClr>
              </a:solidFill>
            </a:endParaRPr>
          </a:p>
          <a:p>
            <a:pPr algn="ctr">
              <a:spcBef>
                <a:spcPct val="10000"/>
              </a:spcBef>
            </a:pPr>
            <a:r>
              <a:rPr lang="en-US" b="1" dirty="0">
                <a:solidFill>
                  <a:schemeClr val="accent5">
                    <a:lumMod val="25000"/>
                  </a:schemeClr>
                </a:solidFill>
              </a:rPr>
              <a:t>Twitter: @CleanAirChoice2</a:t>
            </a:r>
          </a:p>
          <a:p>
            <a:pPr algn="ctr">
              <a:spcBef>
                <a:spcPct val="10000"/>
              </a:spcBef>
            </a:pPr>
            <a:r>
              <a:rPr lang="en-US" b="1" dirty="0">
                <a:solidFill>
                  <a:schemeClr val="accent5">
                    <a:lumMod val="25000"/>
                  </a:schemeClr>
                </a:solidFill>
              </a:rPr>
              <a:t>Facebook: Clean Air Choice </a:t>
            </a:r>
            <a:r>
              <a:rPr lang="en-US" b="1" dirty="0" smtClean="0">
                <a:solidFill>
                  <a:schemeClr val="accent5">
                    <a:lumMod val="25000"/>
                  </a:schemeClr>
                </a:solidFill>
              </a:rPr>
              <a:t>Team</a:t>
            </a:r>
          </a:p>
          <a:p>
            <a:pPr algn="ctr">
              <a:spcBef>
                <a:spcPct val="10000"/>
              </a:spcBef>
            </a:pPr>
            <a:endParaRPr lang="en-US" b="1" dirty="0">
              <a:solidFill>
                <a:schemeClr val="accent5">
                  <a:lumMod val="25000"/>
                </a:schemeClr>
              </a:solidFill>
            </a:endParaRPr>
          </a:p>
          <a:p>
            <a:pPr algn="ctr">
              <a:spcBef>
                <a:spcPct val="10000"/>
              </a:spcBef>
            </a:pPr>
            <a:endParaRPr lang="en-US" b="1" dirty="0" smtClean="0">
              <a:solidFill>
                <a:schemeClr val="accent5">
                  <a:lumMod val="25000"/>
                </a:schemeClr>
              </a:solidFill>
            </a:endParaRPr>
          </a:p>
          <a:p>
            <a:pPr algn="ctr">
              <a:spcBef>
                <a:spcPct val="10000"/>
              </a:spcBef>
            </a:pPr>
            <a:endParaRPr lang="en-US" b="1" dirty="0">
              <a:solidFill>
                <a:schemeClr val="accent5">
                  <a:lumMod val="25000"/>
                </a:schemeClr>
              </a:solidFill>
            </a:endParaRPr>
          </a:p>
          <a:p>
            <a:pPr algn="ctr">
              <a:spcBef>
                <a:spcPct val="10000"/>
              </a:spcBef>
            </a:pPr>
            <a:endParaRPr lang="en-US" b="1" dirty="0" smtClean="0">
              <a:solidFill>
                <a:schemeClr val="accent5">
                  <a:lumMod val="25000"/>
                </a:schemeClr>
              </a:solidFill>
            </a:endParaRPr>
          </a:p>
          <a:p>
            <a:pPr algn="ctr">
              <a:spcBef>
                <a:spcPct val="10000"/>
              </a:spcBef>
            </a:pPr>
            <a:endParaRPr lang="en-US" b="1" dirty="0">
              <a:solidFill>
                <a:schemeClr val="accent5">
                  <a:lumMod val="25000"/>
                </a:schemeClr>
              </a:solidFill>
            </a:endParaRPr>
          </a:p>
          <a:p>
            <a:pPr algn="ctr">
              <a:spcBef>
                <a:spcPct val="10000"/>
              </a:spcBef>
            </a:pPr>
            <a:endParaRPr lang="en-US" b="1" dirty="0" smtClean="0">
              <a:solidFill>
                <a:schemeClr val="accent5">
                  <a:lumMod val="25000"/>
                </a:schemeClr>
              </a:solidFill>
            </a:endParaRPr>
          </a:p>
          <a:p>
            <a:pPr algn="ctr">
              <a:spcBef>
                <a:spcPct val="10000"/>
              </a:spcBef>
            </a:pPr>
            <a:endParaRPr lang="en-US" b="1" dirty="0" smtClean="0">
              <a:solidFill>
                <a:schemeClr val="accent5">
                  <a:lumMod val="25000"/>
                </a:schemeClr>
              </a:solidFill>
            </a:endParaRPr>
          </a:p>
          <a:p>
            <a:pPr algn="ctr">
              <a:spcBef>
                <a:spcPct val="10000"/>
              </a:spcBef>
            </a:pPr>
            <a:endParaRPr lang="en-US" b="1" dirty="0" smtClean="0">
              <a:solidFill>
                <a:schemeClr val="accent5">
                  <a:lumMod val="25000"/>
                </a:schemeClr>
              </a:solidFill>
            </a:endParaRPr>
          </a:p>
          <a:p>
            <a:pPr algn="ctr">
              <a:spcBef>
                <a:spcPct val="10000"/>
              </a:spcBef>
            </a:pPr>
            <a:r>
              <a:rPr lang="en-US" b="1" dirty="0" smtClean="0">
                <a:solidFill>
                  <a:schemeClr val="accent5">
                    <a:lumMod val="25000"/>
                  </a:schemeClr>
                </a:solidFill>
              </a:rPr>
              <a:t>Lorrie </a:t>
            </a:r>
            <a:r>
              <a:rPr lang="en-US" b="1" dirty="0">
                <a:solidFill>
                  <a:schemeClr val="accent5">
                    <a:lumMod val="25000"/>
                  </a:schemeClr>
                </a:solidFill>
              </a:rPr>
              <a:t>Lisek</a:t>
            </a:r>
          </a:p>
          <a:p>
            <a:pPr algn="ctr">
              <a:spcBef>
                <a:spcPct val="10000"/>
              </a:spcBef>
            </a:pPr>
            <a:r>
              <a:rPr lang="en-US" b="1" dirty="0" smtClean="0">
                <a:solidFill>
                  <a:schemeClr val="accent5">
                    <a:lumMod val="25000"/>
                  </a:schemeClr>
                </a:solidFill>
              </a:rPr>
              <a:t>Wisconsin </a:t>
            </a:r>
            <a:r>
              <a:rPr lang="en-US" b="1" dirty="0">
                <a:solidFill>
                  <a:schemeClr val="accent5">
                    <a:lumMod val="25000"/>
                  </a:schemeClr>
                </a:solidFill>
              </a:rPr>
              <a:t>Clean Cities, Inc.</a:t>
            </a:r>
          </a:p>
          <a:p>
            <a:pPr algn="ctr">
              <a:spcBef>
                <a:spcPct val="10000"/>
              </a:spcBef>
            </a:pPr>
            <a:r>
              <a:rPr lang="en-US" b="1" dirty="0" smtClean="0">
                <a:solidFill>
                  <a:schemeClr val="accent5">
                    <a:lumMod val="25000"/>
                  </a:schemeClr>
                </a:solidFill>
              </a:rPr>
              <a:t>Milwaukee</a:t>
            </a:r>
            <a:r>
              <a:rPr lang="en-US" b="1" dirty="0">
                <a:solidFill>
                  <a:schemeClr val="accent5">
                    <a:lumMod val="25000"/>
                  </a:schemeClr>
                </a:solidFill>
              </a:rPr>
              <a:t>, WI  53203</a:t>
            </a:r>
          </a:p>
          <a:p>
            <a:pPr algn="ctr">
              <a:spcBef>
                <a:spcPct val="10000"/>
              </a:spcBef>
            </a:pPr>
            <a:r>
              <a:rPr lang="en-US" b="1" dirty="0">
                <a:solidFill>
                  <a:schemeClr val="accent5">
                    <a:lumMod val="25000"/>
                  </a:schemeClr>
                </a:solidFill>
              </a:rPr>
              <a:t>Office (414)221-4958</a:t>
            </a:r>
          </a:p>
          <a:p>
            <a:pPr algn="ctr">
              <a:spcBef>
                <a:spcPct val="10000"/>
              </a:spcBef>
            </a:pPr>
            <a:r>
              <a:rPr lang="en-US" b="1" dirty="0" smtClean="0">
                <a:solidFill>
                  <a:schemeClr val="accent5">
                    <a:lumMod val="25000"/>
                  </a:schemeClr>
                </a:solidFill>
              </a:rPr>
              <a:t>lorrie.lisek@wicleancities.org</a:t>
            </a:r>
            <a:endParaRPr lang="en-US" b="1" dirty="0">
              <a:solidFill>
                <a:schemeClr val="accent5">
                  <a:lumMod val="25000"/>
                </a:schemeClr>
              </a:solidFill>
            </a:endParaRPr>
          </a:p>
          <a:p>
            <a:pPr algn="ctr">
              <a:spcBef>
                <a:spcPct val="10000"/>
              </a:spcBef>
            </a:pPr>
            <a:r>
              <a:rPr lang="en-US" b="1" dirty="0" smtClean="0">
                <a:solidFill>
                  <a:schemeClr val="accent5">
                    <a:lumMod val="25000"/>
                  </a:schemeClr>
                </a:solidFill>
              </a:rPr>
              <a:t>www.wicleancities.org</a:t>
            </a:r>
            <a:endParaRPr lang="en-US" b="1" dirty="0">
              <a:solidFill>
                <a:schemeClr val="accent5">
                  <a:lumMod val="25000"/>
                </a:schemeClr>
              </a:solidFill>
            </a:endParaRPr>
          </a:p>
        </p:txBody>
      </p:sp>
    </p:spTree>
    <p:extLst>
      <p:ext uri="{BB962C8B-B14F-4D97-AF65-F5344CB8AC3E}">
        <p14:creationId xmlns:p14="http://schemas.microsoft.com/office/powerpoint/2010/main" val="1018225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457200" y="0"/>
            <a:ext cx="8229600" cy="884238"/>
          </a:xfrm>
        </p:spPr>
        <p:txBody>
          <a:bodyPr/>
          <a:lstStyle/>
          <a:p>
            <a:pPr algn="l"/>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Coalition Background</a:t>
            </a: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sp>
        <p:nvSpPr>
          <p:cNvPr id="9" name="TextBox 8"/>
          <p:cNvSpPr txBox="1"/>
          <p:nvPr/>
        </p:nvSpPr>
        <p:spPr>
          <a:xfrm>
            <a:off x="571500" y="6412077"/>
            <a:ext cx="8001000" cy="369332"/>
          </a:xfrm>
          <a:prstGeom prst="rect">
            <a:avLst/>
          </a:prstGeom>
          <a:noFill/>
        </p:spPr>
        <p:txBody>
          <a:bodyPr wrap="square" rtlCol="0">
            <a:spAutoFit/>
          </a:bodyPr>
          <a:lstStyle/>
          <a:p>
            <a:pPr algn="ctr"/>
            <a:r>
              <a:rPr lang="en-US" smtClean="0">
                <a:solidFill>
                  <a:schemeClr val="bg1"/>
                </a:solidFill>
              </a:rPr>
              <a:t>Twin Cities Clean Cities Coalition</a:t>
            </a:r>
            <a:endParaRPr lang="en-US">
              <a:solidFill>
                <a:schemeClr val="bg1"/>
              </a:solidFill>
            </a:endParaRPr>
          </a:p>
        </p:txBody>
      </p:sp>
      <p:sp>
        <p:nvSpPr>
          <p:cNvPr id="2" name="Slide Number Placeholder 1"/>
          <p:cNvSpPr>
            <a:spLocks noGrp="1"/>
          </p:cNvSpPr>
          <p:nvPr>
            <p:ph type="sldNum" sz="quarter" idx="12"/>
          </p:nvPr>
        </p:nvSpPr>
        <p:spPr/>
        <p:txBody>
          <a:bodyPr/>
          <a:lstStyle/>
          <a:p>
            <a:fld id="{6CB24E90-7A64-4848-B877-58A785A44107}" type="slidenum">
              <a:rPr lang="en-US" smtClean="0"/>
              <a:t>2</a:t>
            </a:fld>
            <a:endParaRPr lang="en-US"/>
          </a:p>
        </p:txBody>
      </p:sp>
      <p:sp>
        <p:nvSpPr>
          <p:cNvPr id="14" name="TextBox 13"/>
          <p:cNvSpPr txBox="1"/>
          <p:nvPr/>
        </p:nvSpPr>
        <p:spPr>
          <a:xfrm>
            <a:off x="204281" y="3362952"/>
            <a:ext cx="3200400" cy="923330"/>
          </a:xfrm>
          <a:prstGeom prst="rect">
            <a:avLst/>
          </a:prstGeom>
          <a:noFill/>
        </p:spPr>
        <p:txBody>
          <a:bodyPr wrap="square" rtlCol="0">
            <a:spAutoFit/>
          </a:bodyPr>
          <a:lstStyle/>
          <a:p>
            <a:pPr algn="ctr"/>
            <a:r>
              <a:rPr lang="en-US" dirty="0" smtClean="0">
                <a:solidFill>
                  <a:srgbClr val="FF0000"/>
                </a:solidFill>
              </a:rPr>
              <a:t>1</a:t>
            </a:r>
            <a:r>
              <a:rPr lang="en-US" baseline="30000" dirty="0" smtClean="0">
                <a:solidFill>
                  <a:srgbClr val="FF0000"/>
                </a:solidFill>
              </a:rPr>
              <a:t>st</a:t>
            </a:r>
            <a:r>
              <a:rPr lang="en-US" dirty="0" smtClean="0">
                <a:solidFill>
                  <a:srgbClr val="FF0000"/>
                </a:solidFill>
              </a:rPr>
              <a:t> in nation for </a:t>
            </a:r>
          </a:p>
          <a:p>
            <a:pPr algn="ctr"/>
            <a:r>
              <a:rPr lang="en-US" dirty="0" smtClean="0">
                <a:solidFill>
                  <a:srgbClr val="FF0000"/>
                </a:solidFill>
              </a:rPr>
              <a:t>petroleum displacement</a:t>
            </a:r>
          </a:p>
          <a:p>
            <a:pPr algn="ctr"/>
            <a:r>
              <a:rPr lang="en-US" dirty="0" smtClean="0">
                <a:solidFill>
                  <a:srgbClr val="FF0000"/>
                </a:solidFill>
              </a:rPr>
              <a:t>135 million gge 2005 - 2009</a:t>
            </a:r>
            <a:endParaRPr lang="en-US" dirty="0" smtClean="0">
              <a:solidFill>
                <a:srgbClr val="002060"/>
              </a:solidFill>
            </a:endParaRPr>
          </a:p>
        </p:txBody>
      </p:sp>
      <p:grpSp>
        <p:nvGrpSpPr>
          <p:cNvPr id="15" name="Group 14"/>
          <p:cNvGrpSpPr/>
          <p:nvPr/>
        </p:nvGrpSpPr>
        <p:grpSpPr>
          <a:xfrm>
            <a:off x="3276600" y="1821446"/>
            <a:ext cx="5598082" cy="3969754"/>
            <a:chOff x="3429000" y="1447800"/>
            <a:chExt cx="5598082" cy="3969754"/>
          </a:xfrm>
        </p:grpSpPr>
        <p:pic>
          <p:nvPicPr>
            <p:cNvPr id="1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429000" y="1759954"/>
              <a:ext cx="559808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6629400" y="14478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5761" y="4617255"/>
            <a:ext cx="2377440" cy="1426464"/>
          </a:xfrm>
          <a:prstGeom prst="rect">
            <a:avLst/>
          </a:prstGeom>
        </p:spPr>
      </p:pic>
      <p:pic>
        <p:nvPicPr>
          <p:cNvPr id="19" name="Picture 18" descr="TC4logo Rectangle blue.jpg"/>
          <p:cNvPicPr>
            <a:picLocks noChangeAspect="1"/>
          </p:cNvPicPr>
          <p:nvPr/>
        </p:nvPicPr>
        <p:blipFill>
          <a:blip r:embed="rId7" cstate="email">
            <a:extLst>
              <a:ext uri="{28A0092B-C50C-407E-A947-70E740481C1C}">
                <a14:useLocalDpi xmlns:a14="http://schemas.microsoft.com/office/drawing/2010/main"/>
              </a:ext>
            </a:extLst>
          </a:blip>
          <a:srcRect l="-2765" t="-5459" r="-2323" b="-3712"/>
          <a:stretch>
            <a:fillRect/>
          </a:stretch>
        </p:blipFill>
        <p:spPr>
          <a:xfrm>
            <a:off x="521024" y="2011946"/>
            <a:ext cx="2566913" cy="1351006"/>
          </a:xfrm>
          <a:prstGeom prst="rect">
            <a:avLst/>
          </a:prstGeom>
          <a:solidFill>
            <a:schemeClr val="bg1"/>
          </a:solidFill>
          <a:ln>
            <a:noFill/>
          </a:ln>
        </p:spPr>
      </p:pic>
    </p:spTree>
    <p:extLst>
      <p:ext uri="{BB962C8B-B14F-4D97-AF65-F5344CB8AC3E}">
        <p14:creationId xmlns:p14="http://schemas.microsoft.com/office/powerpoint/2010/main" val="3210582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457200" y="0"/>
            <a:ext cx="8229600" cy="884238"/>
          </a:xfrm>
        </p:spPr>
        <p:txBody>
          <a:bodyPr>
            <a:normAutofit/>
          </a:bodyPr>
          <a:lstStyle/>
          <a:p>
            <a:pPr algn="l"/>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Benefits of TC4 Membership</a:t>
            </a:r>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sp>
        <p:nvSpPr>
          <p:cNvPr id="2" name="Slide Number Placeholder 1"/>
          <p:cNvSpPr>
            <a:spLocks noGrp="1"/>
          </p:cNvSpPr>
          <p:nvPr>
            <p:ph type="sldNum" sz="quarter" idx="12"/>
          </p:nvPr>
        </p:nvSpPr>
        <p:spPr/>
        <p:txBody>
          <a:bodyPr/>
          <a:lstStyle/>
          <a:p>
            <a:fld id="{6CB24E90-7A64-4848-B877-58A785A44107}" type="slidenum">
              <a:rPr lang="en-US" smtClean="0">
                <a:solidFill>
                  <a:prstClr val="black">
                    <a:tint val="75000"/>
                  </a:prstClr>
                </a:solidFill>
              </a:rPr>
              <a:pPr/>
              <a:t>3</a:t>
            </a:fld>
            <a:endParaRPr lang="en-US">
              <a:solidFill>
                <a:prstClr val="black">
                  <a:tint val="75000"/>
                </a:prstClr>
              </a:solidFill>
            </a:endParaRPr>
          </a:p>
        </p:txBody>
      </p:sp>
      <p:sp>
        <p:nvSpPr>
          <p:cNvPr id="7" name="Content Placeholder 2"/>
          <p:cNvSpPr>
            <a:spLocks noGrp="1"/>
          </p:cNvSpPr>
          <p:nvPr>
            <p:ph idx="1"/>
          </p:nvPr>
        </p:nvSpPr>
        <p:spPr>
          <a:xfrm>
            <a:off x="457200" y="1792606"/>
            <a:ext cx="8229600" cy="4333558"/>
          </a:xfrm>
        </p:spPr>
        <p:txBody>
          <a:bodyPr/>
          <a:lstStyle/>
          <a:p>
            <a:r>
              <a:rPr lang="en-US" sz="2400" dirty="0" smtClean="0">
                <a:solidFill>
                  <a:srgbClr val="003366"/>
                </a:solidFill>
                <a:effectLst/>
              </a:rPr>
              <a:t>Organizations that sign on as Clean Cities Stakeholders gain access to an array of resources, including:</a:t>
            </a:r>
          </a:p>
          <a:p>
            <a:pPr lvl="1"/>
            <a:r>
              <a:rPr lang="en-US" sz="2000" dirty="0" smtClean="0">
                <a:solidFill>
                  <a:srgbClr val="003366"/>
                </a:solidFill>
                <a:effectLst/>
              </a:rPr>
              <a:t>Information Resources</a:t>
            </a:r>
          </a:p>
          <a:p>
            <a:pPr lvl="1"/>
            <a:r>
              <a:rPr lang="en-US" sz="2000" dirty="0" smtClean="0">
                <a:solidFill>
                  <a:srgbClr val="003366"/>
                </a:solidFill>
                <a:effectLst/>
              </a:rPr>
              <a:t>Technical Assistance</a:t>
            </a:r>
          </a:p>
          <a:p>
            <a:pPr lvl="1"/>
            <a:r>
              <a:rPr lang="en-US" sz="2000" dirty="0" smtClean="0">
                <a:solidFill>
                  <a:srgbClr val="003366"/>
                </a:solidFill>
                <a:effectLst/>
              </a:rPr>
              <a:t>Technical Training &amp; Workshops</a:t>
            </a:r>
          </a:p>
          <a:p>
            <a:pPr lvl="1"/>
            <a:r>
              <a:rPr lang="en-US" sz="2000" dirty="0" smtClean="0">
                <a:solidFill>
                  <a:srgbClr val="003366"/>
                </a:solidFill>
                <a:effectLst/>
              </a:rPr>
              <a:t>Funding Opportunities</a:t>
            </a:r>
          </a:p>
          <a:p>
            <a:pPr lvl="1"/>
            <a:r>
              <a:rPr lang="en-US" sz="2000" dirty="0" smtClean="0">
                <a:solidFill>
                  <a:srgbClr val="003366"/>
                </a:solidFill>
                <a:effectLst/>
              </a:rPr>
              <a:t>Public Recognition</a:t>
            </a:r>
          </a:p>
          <a:p>
            <a:pPr lvl="1"/>
            <a:r>
              <a:rPr lang="en-US" sz="2000" dirty="0" smtClean="0">
                <a:solidFill>
                  <a:srgbClr val="003366"/>
                </a:solidFill>
                <a:effectLst/>
              </a:rPr>
              <a:t>Assistance with Media Outreach</a:t>
            </a:r>
          </a:p>
          <a:p>
            <a:pPr lvl="1"/>
            <a:r>
              <a:rPr lang="en-US" sz="2000" dirty="0" smtClean="0">
                <a:solidFill>
                  <a:srgbClr val="003366"/>
                </a:solidFill>
                <a:effectLst/>
              </a:rPr>
              <a:t>And more…</a:t>
            </a:r>
            <a:endParaRPr lang="en-US" sz="2000" dirty="0">
              <a:solidFill>
                <a:srgbClr val="003366"/>
              </a:solidFill>
              <a:effectLst/>
            </a:endParaRPr>
          </a:p>
        </p:txBody>
      </p:sp>
      <p:pic>
        <p:nvPicPr>
          <p:cNvPr id="8" name="Picture 7">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5493" y="4876800"/>
            <a:ext cx="2743307" cy="1714567"/>
          </a:xfrm>
          <a:prstGeom prst="rect">
            <a:avLst/>
          </a:prstGeom>
        </p:spPr>
      </p:pic>
      <p:pic>
        <p:nvPicPr>
          <p:cNvPr id="9"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638800" y="2781233"/>
            <a:ext cx="3193525" cy="2362334"/>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6285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457200" y="0"/>
            <a:ext cx="8229600" cy="884238"/>
          </a:xfrm>
        </p:spPr>
        <p:txBody>
          <a:body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TC4 Stakeholders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Content Placeholder 6"/>
          <p:cNvSpPr>
            <a:spLocks noGrp="1"/>
          </p:cNvSpPr>
          <p:nvPr>
            <p:ph idx="1"/>
          </p:nvPr>
        </p:nvSpPr>
        <p:spPr>
          <a:xfrm>
            <a:off x="228600" y="1792605"/>
            <a:ext cx="8686800" cy="4542881"/>
          </a:xfrm>
        </p:spPr>
        <p:txBody>
          <a:bodyPr numCol="3">
            <a:noAutofit/>
          </a:bodyPr>
          <a:lstStyle/>
          <a:p>
            <a:pPr marL="0" indent="0">
              <a:buNone/>
            </a:pPr>
            <a:r>
              <a:rPr lang="en-US" sz="1300" dirty="0"/>
              <a:t>Advanced Process Solutions</a:t>
            </a:r>
          </a:p>
          <a:p>
            <a:pPr marL="0" indent="0">
              <a:buNone/>
            </a:pPr>
            <a:r>
              <a:rPr lang="en-US" sz="1300" dirty="0"/>
              <a:t>Andrews Inc. of Princeton</a:t>
            </a:r>
          </a:p>
          <a:p>
            <a:pPr marL="0" indent="0">
              <a:buNone/>
            </a:pPr>
            <a:r>
              <a:rPr lang="en-US" sz="1300" dirty="0"/>
              <a:t>American Lung Association in MN</a:t>
            </a:r>
          </a:p>
          <a:p>
            <a:pPr marL="0" indent="0">
              <a:buNone/>
            </a:pPr>
            <a:r>
              <a:rPr lang="en-US" sz="1300" dirty="0"/>
              <a:t>AmeriGas</a:t>
            </a:r>
          </a:p>
          <a:p>
            <a:pPr marL="0" indent="0">
              <a:buNone/>
            </a:pPr>
            <a:r>
              <a:rPr lang="en-US" sz="1300" dirty="0"/>
              <a:t>Boyer Ford</a:t>
            </a:r>
          </a:p>
          <a:p>
            <a:pPr marL="0" indent="0">
              <a:buNone/>
            </a:pPr>
            <a:r>
              <a:rPr lang="en-US" sz="1300" dirty="0"/>
              <a:t>Buesing Bulk Transport Inc</a:t>
            </a:r>
          </a:p>
          <a:p>
            <a:pPr marL="0" indent="0">
              <a:buNone/>
            </a:pPr>
            <a:r>
              <a:rPr lang="en-US" sz="1300" dirty="0"/>
              <a:t>CenterPoint Energy</a:t>
            </a:r>
          </a:p>
          <a:p>
            <a:pPr marL="0" indent="0">
              <a:buNone/>
            </a:pPr>
            <a:r>
              <a:rPr lang="en-US" sz="1300" dirty="0"/>
              <a:t>Chart Inc</a:t>
            </a:r>
          </a:p>
          <a:p>
            <a:pPr marL="0" indent="0">
              <a:buNone/>
            </a:pPr>
            <a:r>
              <a:rPr lang="en-US" sz="1300" dirty="0"/>
              <a:t>CHS Inc.</a:t>
            </a:r>
          </a:p>
          <a:p>
            <a:pPr marL="0" indent="0">
              <a:buNone/>
            </a:pPr>
            <a:r>
              <a:rPr lang="en-US" sz="1300" dirty="0"/>
              <a:t>City of Brooklyn Park</a:t>
            </a:r>
          </a:p>
          <a:p>
            <a:pPr marL="0" indent="0">
              <a:buNone/>
            </a:pPr>
            <a:r>
              <a:rPr lang="en-US" sz="1300" dirty="0"/>
              <a:t>City of Duluth</a:t>
            </a:r>
          </a:p>
          <a:p>
            <a:pPr marL="0" indent="0">
              <a:buNone/>
            </a:pPr>
            <a:r>
              <a:rPr lang="en-US" sz="1300" dirty="0"/>
              <a:t>City of Minneapolis</a:t>
            </a:r>
          </a:p>
          <a:p>
            <a:pPr marL="0" indent="0">
              <a:buNone/>
            </a:pPr>
            <a:r>
              <a:rPr lang="en-US" sz="1300" dirty="0" smtClean="0"/>
              <a:t>City of Oakdale</a:t>
            </a:r>
          </a:p>
          <a:p>
            <a:pPr marL="0" indent="0">
              <a:buNone/>
            </a:pPr>
            <a:r>
              <a:rPr lang="en-US" sz="1300" dirty="0" smtClean="0"/>
              <a:t>City </a:t>
            </a:r>
            <a:r>
              <a:rPr lang="en-US" sz="1300" dirty="0"/>
              <a:t>of St. Paul</a:t>
            </a:r>
          </a:p>
          <a:p>
            <a:pPr marL="0" indent="0">
              <a:buNone/>
            </a:pPr>
            <a:r>
              <a:rPr lang="en-US" sz="1300" dirty="0"/>
              <a:t>Clean N' Green </a:t>
            </a:r>
            <a:r>
              <a:rPr lang="en-US" sz="1300" dirty="0" smtClean="0"/>
              <a:t>Fuel</a:t>
            </a:r>
          </a:p>
          <a:p>
            <a:pPr marL="0" indent="0">
              <a:buNone/>
            </a:pPr>
            <a:endParaRPr lang="en-US" sz="1300" dirty="0"/>
          </a:p>
          <a:p>
            <a:pPr marL="0" indent="0">
              <a:buNone/>
            </a:pPr>
            <a:endParaRPr lang="en-US" sz="1300" dirty="0" smtClean="0"/>
          </a:p>
          <a:p>
            <a:pPr marL="0" indent="0">
              <a:buNone/>
            </a:pPr>
            <a:endParaRPr lang="en-US" sz="1300" dirty="0"/>
          </a:p>
          <a:p>
            <a:pPr marL="0" indent="0">
              <a:buNone/>
            </a:pPr>
            <a:r>
              <a:rPr lang="en-US" sz="1300" dirty="0"/>
              <a:t>Como Oil &amp; </a:t>
            </a:r>
            <a:r>
              <a:rPr lang="en-US" sz="1300" dirty="0" smtClean="0"/>
              <a:t>Propane</a:t>
            </a:r>
          </a:p>
          <a:p>
            <a:pPr marL="0" indent="0">
              <a:buNone/>
            </a:pPr>
            <a:r>
              <a:rPr lang="en-US" sz="1300" dirty="0" smtClean="0"/>
              <a:t>Commuter </a:t>
            </a:r>
            <a:r>
              <a:rPr lang="en-US" sz="1300" dirty="0"/>
              <a:t>Connection</a:t>
            </a:r>
          </a:p>
          <a:p>
            <a:pPr marL="0" indent="0">
              <a:buNone/>
            </a:pPr>
            <a:r>
              <a:rPr lang="en-US" sz="1300" dirty="0"/>
              <a:t>Dakota County</a:t>
            </a:r>
          </a:p>
          <a:p>
            <a:pPr marL="0" indent="0">
              <a:buNone/>
            </a:pPr>
            <a:r>
              <a:rPr lang="en-US" sz="1300" dirty="0"/>
              <a:t>Eaton Corporation</a:t>
            </a:r>
          </a:p>
          <a:p>
            <a:pPr marL="0" indent="0">
              <a:buNone/>
            </a:pPr>
            <a:r>
              <a:rPr lang="en-US" sz="1300" dirty="0"/>
              <a:t>Environmental Initiative</a:t>
            </a:r>
          </a:p>
          <a:p>
            <a:pPr marL="0" indent="0">
              <a:buNone/>
            </a:pPr>
            <a:r>
              <a:rPr lang="en-US" sz="1300" dirty="0"/>
              <a:t>Ferrellgas</a:t>
            </a:r>
          </a:p>
          <a:p>
            <a:pPr marL="0" indent="0">
              <a:buNone/>
            </a:pPr>
            <a:r>
              <a:rPr lang="en-US" sz="1300" dirty="0"/>
              <a:t>Ford Motor Company</a:t>
            </a:r>
          </a:p>
          <a:p>
            <a:pPr marL="0" indent="0">
              <a:buNone/>
            </a:pPr>
            <a:r>
              <a:rPr lang="en-US" sz="1300" dirty="0"/>
              <a:t>G&amp;K Services</a:t>
            </a:r>
          </a:p>
          <a:p>
            <a:pPr marL="0" indent="0">
              <a:buNone/>
            </a:pPr>
            <a:r>
              <a:rPr lang="en-US" sz="1300" dirty="0"/>
              <a:t>General Motors</a:t>
            </a:r>
          </a:p>
          <a:p>
            <a:pPr marL="0" indent="0">
              <a:buNone/>
            </a:pPr>
            <a:r>
              <a:rPr lang="en-US" sz="1300" dirty="0"/>
              <a:t>Grossman Chevrolet</a:t>
            </a:r>
          </a:p>
          <a:p>
            <a:pPr marL="0" indent="0">
              <a:buNone/>
            </a:pPr>
            <a:r>
              <a:rPr lang="en-US" sz="1300" dirty="0"/>
              <a:t>Hennepin County</a:t>
            </a:r>
          </a:p>
          <a:p>
            <a:pPr marL="0" indent="0">
              <a:buNone/>
            </a:pPr>
            <a:r>
              <a:rPr lang="en-US" sz="1300" dirty="0"/>
              <a:t>Holiday Companies</a:t>
            </a:r>
          </a:p>
          <a:p>
            <a:pPr marL="0" indent="0">
              <a:buNone/>
            </a:pPr>
            <a:r>
              <a:rPr lang="en-US" sz="1300" dirty="0"/>
              <a:t>Kwik Trip</a:t>
            </a:r>
          </a:p>
          <a:p>
            <a:pPr marL="0" indent="0">
              <a:buNone/>
            </a:pPr>
            <a:r>
              <a:rPr lang="en-US" sz="1300" dirty="0"/>
              <a:t>Minnesota </a:t>
            </a:r>
            <a:r>
              <a:rPr lang="en-US" sz="1300" dirty="0" err="1"/>
              <a:t>BioFuels</a:t>
            </a:r>
            <a:r>
              <a:rPr lang="en-US" sz="1300" dirty="0"/>
              <a:t> Association</a:t>
            </a:r>
          </a:p>
          <a:p>
            <a:pPr marL="0" indent="0">
              <a:buNone/>
            </a:pPr>
            <a:r>
              <a:rPr lang="en-US" sz="1300" dirty="0"/>
              <a:t>Minnesota Corn Growers Association</a:t>
            </a:r>
          </a:p>
          <a:p>
            <a:pPr marL="0" indent="0">
              <a:buNone/>
            </a:pPr>
            <a:r>
              <a:rPr lang="en-US" sz="1300" dirty="0" smtClean="0"/>
              <a:t>MN Dept. of Administration </a:t>
            </a:r>
            <a:r>
              <a:rPr lang="en-US" sz="1300" dirty="0"/>
              <a:t>- Travel Management</a:t>
            </a:r>
          </a:p>
          <a:p>
            <a:pPr marL="0" indent="0">
              <a:buNone/>
            </a:pPr>
            <a:r>
              <a:rPr lang="en-US" sz="1300" dirty="0"/>
              <a:t>MN Department of Agriculture</a:t>
            </a:r>
          </a:p>
          <a:p>
            <a:pPr marL="0" indent="0">
              <a:buNone/>
            </a:pPr>
            <a:r>
              <a:rPr lang="en-US" sz="1300" dirty="0"/>
              <a:t>Minnesota Office of Energy Security</a:t>
            </a:r>
          </a:p>
          <a:p>
            <a:pPr marL="0" indent="0">
              <a:buNone/>
            </a:pPr>
            <a:r>
              <a:rPr lang="en-US" sz="1300" dirty="0"/>
              <a:t>Minnesota Pollution Control Agency</a:t>
            </a:r>
          </a:p>
          <a:p>
            <a:pPr marL="0" indent="0">
              <a:buNone/>
            </a:pPr>
            <a:r>
              <a:rPr lang="en-US" sz="1300" dirty="0"/>
              <a:t>Minnesota Propane Association</a:t>
            </a:r>
          </a:p>
          <a:p>
            <a:pPr marL="0" indent="0">
              <a:buNone/>
            </a:pPr>
            <a:r>
              <a:rPr lang="en-US" sz="1300" dirty="0"/>
              <a:t>MN Soybean Growers Association</a:t>
            </a:r>
          </a:p>
          <a:p>
            <a:pPr marL="0" indent="0">
              <a:buNone/>
            </a:pPr>
            <a:r>
              <a:rPr lang="en-US" sz="1300" dirty="0"/>
              <a:t>Minnesota Valley Transit Authority</a:t>
            </a:r>
          </a:p>
          <a:p>
            <a:pPr marL="0" indent="0">
              <a:buNone/>
            </a:pPr>
            <a:r>
              <a:rPr lang="en-US" sz="1300" dirty="0"/>
              <a:t>PlugInConnect</a:t>
            </a:r>
          </a:p>
          <a:p>
            <a:pPr marL="0" indent="0">
              <a:buNone/>
            </a:pPr>
            <a:r>
              <a:rPr lang="en-US" sz="1300" dirty="0"/>
              <a:t>Ramsey County</a:t>
            </a:r>
          </a:p>
          <a:p>
            <a:pPr marL="0" indent="0">
              <a:buNone/>
            </a:pPr>
            <a:r>
              <a:rPr lang="en-US" sz="1300" dirty="0"/>
              <a:t>Schwan's Ice Cream</a:t>
            </a:r>
          </a:p>
          <a:p>
            <a:pPr marL="0" indent="0">
              <a:buNone/>
            </a:pPr>
            <a:r>
              <a:rPr lang="en-US" sz="1300" dirty="0"/>
              <a:t>United Soybean Board</a:t>
            </a:r>
          </a:p>
          <a:p>
            <a:pPr marL="0" indent="0">
              <a:buNone/>
            </a:pPr>
            <a:r>
              <a:rPr lang="en-US" sz="1300" dirty="0"/>
              <a:t>U.S. Department of Energy National Clean Cities</a:t>
            </a:r>
          </a:p>
          <a:p>
            <a:pPr marL="0" indent="0">
              <a:buNone/>
            </a:pPr>
            <a:r>
              <a:rPr lang="en-US" sz="1300" dirty="0"/>
              <a:t>U.S. General Services Administration</a:t>
            </a:r>
          </a:p>
          <a:p>
            <a:pPr marL="0" indent="0">
              <a:buNone/>
            </a:pPr>
            <a:r>
              <a:rPr lang="en-US" sz="1300" dirty="0"/>
              <a:t>USPS Northland District</a:t>
            </a:r>
          </a:p>
          <a:p>
            <a:pPr marL="0" indent="0">
              <a:buNone/>
            </a:pPr>
            <a:r>
              <a:rPr lang="en-US" sz="1300" dirty="0"/>
              <a:t>AJ Moses, private citizen</a:t>
            </a:r>
          </a:p>
        </p:txBody>
      </p:sp>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pic>
        <p:nvPicPr>
          <p:cNvPr id="8" name="Picture 7" descr="TC4logo Rectangle blue.jpg"/>
          <p:cNvPicPr>
            <a:picLocks noChangeAspect="1"/>
          </p:cNvPicPr>
          <p:nvPr/>
        </p:nvPicPr>
        <p:blipFill>
          <a:blip r:embed="rId5" cstate="email">
            <a:extLst>
              <a:ext uri="{28A0092B-C50C-407E-A947-70E740481C1C}">
                <a14:useLocalDpi xmlns:a14="http://schemas.microsoft.com/office/drawing/2010/main"/>
              </a:ext>
            </a:extLst>
          </a:blip>
          <a:srcRect l="-2765" t="-5459" r="-2323" b="-3712"/>
          <a:stretch>
            <a:fillRect/>
          </a:stretch>
        </p:blipFill>
        <p:spPr>
          <a:xfrm>
            <a:off x="6781800" y="398996"/>
            <a:ext cx="1889762" cy="994611"/>
          </a:xfrm>
          <a:prstGeom prst="rect">
            <a:avLst/>
          </a:prstGeom>
          <a:solidFill>
            <a:schemeClr val="bg1"/>
          </a:solidFill>
          <a:ln>
            <a:noFill/>
          </a:ln>
        </p:spPr>
      </p:pic>
      <p:sp>
        <p:nvSpPr>
          <p:cNvPr id="2" name="Slide Number Placeholder 1"/>
          <p:cNvSpPr>
            <a:spLocks noGrp="1"/>
          </p:cNvSpPr>
          <p:nvPr>
            <p:ph type="sldNum" sz="quarter" idx="12"/>
          </p:nvPr>
        </p:nvSpPr>
        <p:spPr/>
        <p:txBody>
          <a:bodyPr/>
          <a:lstStyle/>
          <a:p>
            <a:fld id="{6CB24E90-7A64-4848-B877-58A785A44107}" type="slidenum">
              <a:rPr lang="en-US" smtClean="0"/>
              <a:t>4</a:t>
            </a:fld>
            <a:endParaRPr lang="en-US"/>
          </a:p>
        </p:txBody>
      </p:sp>
      <p:pic>
        <p:nvPicPr>
          <p:cNvPr id="11" name="Picture 2" descr="O:\American Fuels\Clean Cities Program\Drive Electric Minnesota\Como Park unveiling 4.12.12\DEM group &amp; EVS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7680" y="5437142"/>
            <a:ext cx="1950720" cy="1280868"/>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3" descr="O:\American Fuels\Events\Expo-Exhibits-Workshops\Kwik Trip_Natural Gas\KT_Mankato Grand opening\CNG ribbon cutting1.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943600" y="4985657"/>
            <a:ext cx="2850078" cy="1567543"/>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900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457200" y="0"/>
            <a:ext cx="8229600" cy="884238"/>
          </a:xfrm>
        </p:spPr>
        <p:txBody>
          <a:bodyPr>
            <a:normAutofit/>
          </a:bodyPr>
          <a:lstStyle/>
          <a:p>
            <a:pPr algn="l"/>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Alternative Fuels in Minnesota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pic>
        <p:nvPicPr>
          <p:cNvPr id="8" name="Picture 7" descr="TC4logo Rectangle blue.jpg"/>
          <p:cNvPicPr>
            <a:picLocks noChangeAspect="1"/>
          </p:cNvPicPr>
          <p:nvPr/>
        </p:nvPicPr>
        <p:blipFill>
          <a:blip r:embed="rId4" cstate="email">
            <a:extLst>
              <a:ext uri="{28A0092B-C50C-407E-A947-70E740481C1C}">
                <a14:useLocalDpi xmlns:a14="http://schemas.microsoft.com/office/drawing/2010/main"/>
              </a:ext>
            </a:extLst>
          </a:blip>
          <a:srcRect l="-2765" t="-5459" r="-2323" b="-3712"/>
          <a:stretch>
            <a:fillRect/>
          </a:stretch>
        </p:blipFill>
        <p:spPr>
          <a:xfrm>
            <a:off x="6781800" y="398996"/>
            <a:ext cx="1889762" cy="994611"/>
          </a:xfrm>
          <a:prstGeom prst="rect">
            <a:avLst/>
          </a:prstGeom>
          <a:solidFill>
            <a:schemeClr val="bg1"/>
          </a:solidFill>
          <a:ln>
            <a:noFill/>
          </a:ln>
        </p:spPr>
      </p:pic>
      <p:sp>
        <p:nvSpPr>
          <p:cNvPr id="9" name="TextBox 8"/>
          <p:cNvSpPr txBox="1"/>
          <p:nvPr/>
        </p:nvSpPr>
        <p:spPr>
          <a:xfrm>
            <a:off x="3657600" y="6412077"/>
            <a:ext cx="4914900" cy="400110"/>
          </a:xfrm>
          <a:prstGeom prst="rect">
            <a:avLst/>
          </a:prstGeom>
          <a:noFill/>
        </p:spPr>
        <p:txBody>
          <a:bodyPr wrap="square" rtlCol="0">
            <a:spAutoFit/>
          </a:bodyPr>
          <a:lstStyle/>
          <a:p>
            <a:pPr algn="ctr"/>
            <a:r>
              <a:rPr lang="en-US" sz="2000" b="1" dirty="0">
                <a:solidFill>
                  <a:schemeClr val="bg1"/>
                </a:solidFill>
              </a:rPr>
              <a:t>Alternative fuels </a:t>
            </a:r>
            <a:r>
              <a:rPr lang="en-US" sz="2000" b="1" dirty="0" smtClean="0">
                <a:solidFill>
                  <a:schemeClr val="bg1"/>
                </a:solidFill>
              </a:rPr>
              <a:t>in Duluth </a:t>
            </a:r>
            <a:r>
              <a:rPr lang="en-US" sz="2000" b="1" dirty="0">
                <a:solidFill>
                  <a:schemeClr val="bg1"/>
                </a:solidFill>
              </a:rPr>
              <a:t>area</a:t>
            </a:r>
          </a:p>
        </p:txBody>
      </p:sp>
      <p:sp>
        <p:nvSpPr>
          <p:cNvPr id="2" name="Slide Number Placeholder 1"/>
          <p:cNvSpPr>
            <a:spLocks noGrp="1"/>
          </p:cNvSpPr>
          <p:nvPr>
            <p:ph type="sldNum" sz="quarter" idx="12"/>
          </p:nvPr>
        </p:nvSpPr>
        <p:spPr/>
        <p:txBody>
          <a:bodyPr/>
          <a:lstStyle/>
          <a:p>
            <a:fld id="{6CB24E90-7A64-4848-B877-58A785A44107}" type="slidenum">
              <a:rPr lang="en-US" smtClean="0"/>
              <a:t>5</a:t>
            </a:fld>
            <a:endParaRPr lang="en-US" dirty="0"/>
          </a:p>
        </p:txBody>
      </p:sp>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4648200" y="1523999"/>
            <a:ext cx="4023362" cy="4756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Picture 3"/>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726681" y="3581400"/>
            <a:ext cx="1093385" cy="2137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506437" y="4038209"/>
            <a:ext cx="3693901"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5" name="Content Placeholder 2"/>
          <p:cNvSpPr>
            <a:spLocks noGrp="1"/>
          </p:cNvSpPr>
          <p:nvPr>
            <p:ph idx="1"/>
          </p:nvPr>
        </p:nvSpPr>
        <p:spPr>
          <a:xfrm>
            <a:off x="798301" y="1792605"/>
            <a:ext cx="3429000" cy="2169795"/>
          </a:xfrm>
          <a:solidFill>
            <a:schemeClr val="bg1">
              <a:alpha val="61000"/>
            </a:schemeClr>
          </a:solidFill>
        </p:spPr>
        <p:txBody>
          <a:bodyPr>
            <a:normAutofit fontScale="92500" lnSpcReduction="10000"/>
          </a:bodyPr>
          <a:lstStyle/>
          <a:p>
            <a:pPr marL="0" indent="0">
              <a:buNone/>
            </a:pPr>
            <a:r>
              <a:rPr lang="en-US" u="sng" dirty="0" smtClean="0">
                <a:solidFill>
                  <a:srgbClr val="003366"/>
                </a:solidFill>
                <a:effectLst/>
              </a:rPr>
              <a:t>523 Sites in MN</a:t>
            </a:r>
          </a:p>
          <a:p>
            <a:r>
              <a:rPr lang="en-US" sz="2000" dirty="0" smtClean="0">
                <a:solidFill>
                  <a:srgbClr val="003366"/>
                </a:solidFill>
                <a:effectLst/>
              </a:rPr>
              <a:t>300 FlexFuel</a:t>
            </a:r>
          </a:p>
          <a:p>
            <a:r>
              <a:rPr lang="en-US" sz="2000" dirty="0" smtClean="0">
                <a:solidFill>
                  <a:srgbClr val="003366"/>
                </a:solidFill>
                <a:effectLst/>
              </a:rPr>
              <a:t>11 Biodiesel</a:t>
            </a:r>
          </a:p>
          <a:p>
            <a:r>
              <a:rPr lang="en-US" sz="2000" dirty="0" smtClean="0">
                <a:solidFill>
                  <a:srgbClr val="003366"/>
                </a:solidFill>
                <a:effectLst/>
              </a:rPr>
              <a:t>30 Propane</a:t>
            </a:r>
          </a:p>
          <a:p>
            <a:r>
              <a:rPr lang="en-US" sz="2000" dirty="0" smtClean="0">
                <a:solidFill>
                  <a:srgbClr val="003366"/>
                </a:solidFill>
                <a:effectLst/>
              </a:rPr>
              <a:t>14 Natural Gas</a:t>
            </a:r>
          </a:p>
          <a:p>
            <a:r>
              <a:rPr lang="en-US" sz="2000" dirty="0" smtClean="0">
                <a:solidFill>
                  <a:srgbClr val="003366"/>
                </a:solidFill>
                <a:effectLst/>
              </a:rPr>
              <a:t>168 EVSE</a:t>
            </a:r>
            <a:endParaRPr lang="en-US" sz="2000" dirty="0">
              <a:solidFill>
                <a:srgbClr val="003366"/>
              </a:solidFill>
              <a:effectLst/>
            </a:endParaRPr>
          </a:p>
        </p:txBody>
      </p:sp>
    </p:spTree>
    <p:extLst>
      <p:ext uri="{BB962C8B-B14F-4D97-AF65-F5344CB8AC3E}">
        <p14:creationId xmlns:p14="http://schemas.microsoft.com/office/powerpoint/2010/main" val="3404876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457200" y="0"/>
            <a:ext cx="8229600" cy="884238"/>
          </a:xfrm>
        </p:spPr>
        <p:txBody>
          <a:bodyPr>
            <a:normAutofit/>
          </a:bodyPr>
          <a:lstStyle/>
          <a:p>
            <a:pPr algn="l"/>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Clean Air Benefits of Alternative Fuels</a:t>
            </a:r>
          </a:p>
        </p:txBody>
      </p:sp>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sp>
        <p:nvSpPr>
          <p:cNvPr id="2" name="Slide Number Placeholder 1"/>
          <p:cNvSpPr>
            <a:spLocks noGrp="1"/>
          </p:cNvSpPr>
          <p:nvPr>
            <p:ph type="sldNum" sz="quarter" idx="12"/>
          </p:nvPr>
        </p:nvSpPr>
        <p:spPr/>
        <p:txBody>
          <a:bodyPr/>
          <a:lstStyle/>
          <a:p>
            <a:fld id="{6CB24E90-7A64-4848-B877-58A785A44107}" type="slidenum">
              <a:rPr lang="en-US" smtClean="0"/>
              <a:t>6</a:t>
            </a:fld>
            <a:endParaRPr lang="en-US"/>
          </a:p>
        </p:txBody>
      </p:sp>
      <p:sp>
        <p:nvSpPr>
          <p:cNvPr id="8" name="Content Placeholder 2"/>
          <p:cNvSpPr txBox="1">
            <a:spLocks/>
          </p:cNvSpPr>
          <p:nvPr/>
        </p:nvSpPr>
        <p:spPr>
          <a:xfrm>
            <a:off x="457200" y="2057400"/>
            <a:ext cx="8229600" cy="4419600"/>
          </a:xfrm>
          <a:prstGeom prst="rect">
            <a:avLst/>
          </a:prstGeom>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4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a:buClrTx/>
              <a:buSzPct val="100000"/>
              <a:buFont typeface="Arial" panose="020B0604020202020204" pitchFamily="34" charset="0"/>
              <a:buChar char="•"/>
            </a:pPr>
            <a:r>
              <a:rPr kumimoji="0" lang="en-US" sz="2400" b="0" i="0" u="none" strike="noStrike" kern="0" cap="none" spc="0" normalizeH="0" baseline="0" noProof="0" dirty="0" smtClean="0">
                <a:ln>
                  <a:noFill/>
                </a:ln>
                <a:solidFill>
                  <a:srgbClr val="003366"/>
                </a:solidFill>
                <a:effectLst/>
                <a:uLnTx/>
                <a:uFillTx/>
              </a:rPr>
              <a:t>Vehicle exhaust is the single largest source of air pollution in the state of Minnesota</a:t>
            </a:r>
          </a:p>
          <a:p>
            <a:pPr>
              <a:buClrTx/>
              <a:buSzPct val="100000"/>
              <a:buFont typeface="Arial" panose="020B0604020202020204" pitchFamily="34" charset="0"/>
              <a:buChar char="•"/>
            </a:pPr>
            <a:r>
              <a:rPr kumimoji="0" lang="en-US" sz="2400" b="0" i="0" u="none" strike="noStrike" kern="0" cap="none" spc="0" normalizeH="0" baseline="0" noProof="0" dirty="0" smtClean="0">
                <a:ln>
                  <a:noFill/>
                </a:ln>
                <a:solidFill>
                  <a:srgbClr val="003366"/>
                </a:solidFill>
                <a:effectLst/>
                <a:uLnTx/>
                <a:uFillTx/>
              </a:rPr>
              <a:t>Federal air quality standards for ozone are expected to tighten soon. Minnesota could soon be outside air quality guidelines</a:t>
            </a:r>
          </a:p>
          <a:p>
            <a:pPr>
              <a:buClrTx/>
              <a:buSzPct val="100000"/>
              <a:buFont typeface="Arial" panose="020B0604020202020204" pitchFamily="34" charset="0"/>
              <a:buChar char="•"/>
            </a:pPr>
            <a:r>
              <a:rPr kumimoji="0" lang="en-US" sz="2400" b="0" i="0" u="none" strike="noStrike" kern="0" cap="none" spc="0" normalizeH="0" baseline="0" noProof="0" dirty="0" smtClean="0">
                <a:ln>
                  <a:noFill/>
                </a:ln>
                <a:solidFill>
                  <a:srgbClr val="003366"/>
                </a:solidFill>
                <a:effectLst/>
                <a:uLnTx/>
                <a:uFillTx/>
              </a:rPr>
              <a:t>Regulation of greenhouse gas emissions is still possible – some say inevitable</a:t>
            </a:r>
            <a:endParaRPr kumimoji="0" lang="en-US" sz="2400" b="0" i="0" u="none" strike="noStrike" kern="0" cap="none" spc="0" normalizeH="0" baseline="0" noProof="0" dirty="0">
              <a:ln>
                <a:noFill/>
              </a:ln>
              <a:solidFill>
                <a:srgbClr val="003366"/>
              </a:solidFill>
              <a:effectLst/>
              <a:uLnTx/>
              <a:uFillTx/>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2600" y="4541520"/>
            <a:ext cx="2438400" cy="1630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05207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457200" y="0"/>
            <a:ext cx="8229600" cy="884238"/>
          </a:xfrm>
        </p:spPr>
        <p:txBody>
          <a:bodyPr>
            <a:normAutofit/>
          </a:bodyPr>
          <a:lstStyle/>
          <a:p>
            <a:pPr algn="l"/>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Change In The Air</a:t>
            </a:r>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sp>
        <p:nvSpPr>
          <p:cNvPr id="2" name="Slide Number Placeholder 1"/>
          <p:cNvSpPr>
            <a:spLocks noGrp="1"/>
          </p:cNvSpPr>
          <p:nvPr>
            <p:ph type="sldNum" sz="quarter" idx="12"/>
          </p:nvPr>
        </p:nvSpPr>
        <p:spPr/>
        <p:txBody>
          <a:bodyPr/>
          <a:lstStyle/>
          <a:p>
            <a:fld id="{6CB24E90-7A64-4848-B877-58A785A44107}" type="slidenum">
              <a:rPr lang="en-US" smtClean="0"/>
              <a:t>7</a:t>
            </a:fld>
            <a:endParaRPr lang="en-US"/>
          </a:p>
        </p:txBody>
      </p:sp>
      <p:sp>
        <p:nvSpPr>
          <p:cNvPr id="8" name="Content Placeholder 2"/>
          <p:cNvSpPr txBox="1">
            <a:spLocks/>
          </p:cNvSpPr>
          <p:nvPr/>
        </p:nvSpPr>
        <p:spPr>
          <a:xfrm>
            <a:off x="457200" y="1951038"/>
            <a:ext cx="8229600" cy="4525962"/>
          </a:xfrm>
          <a:prstGeom prst="rect">
            <a:avLst/>
          </a:prstGeom>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4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marR="0" lvl="0" algn="l"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0" lang="en-US" sz="2400" b="0" i="0" u="none" strike="noStrike" kern="0" cap="none" spc="0" normalizeH="0" baseline="0" noProof="0" dirty="0" smtClean="0">
                <a:ln>
                  <a:noFill/>
                </a:ln>
                <a:solidFill>
                  <a:srgbClr val="003366"/>
                </a:solidFill>
                <a:effectLst/>
                <a:uLnTx/>
                <a:uFillTx/>
              </a:rPr>
              <a:t>Minnesota is close to non-attainment under the Clean Air Act for ozone and fine particulates</a:t>
            </a:r>
          </a:p>
          <a:p>
            <a:pPr marR="0" lvl="0" algn="l"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0" lang="en-US" sz="2400" b="0" i="0" u="none" strike="noStrike" kern="0" cap="none" spc="0" normalizeH="0" baseline="0" noProof="0" dirty="0" smtClean="0">
                <a:ln>
                  <a:noFill/>
                </a:ln>
                <a:solidFill>
                  <a:srgbClr val="003366"/>
                </a:solidFill>
                <a:effectLst/>
                <a:uLnTx/>
                <a:uFillTx/>
              </a:rPr>
              <a:t>Direct economic impact to Minnesota for non-attainment in these two areas would be $140 - $240 million per year.</a:t>
            </a:r>
          </a:p>
          <a:p>
            <a:pPr marR="0" lvl="0" algn="l"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0" lang="en-US" sz="2400" b="0" i="0" u="none" strike="noStrike" kern="0" cap="none" spc="0" normalizeH="0" baseline="0" noProof="0" dirty="0" smtClean="0">
                <a:ln>
                  <a:noFill/>
                </a:ln>
                <a:solidFill>
                  <a:srgbClr val="003366"/>
                </a:solidFill>
                <a:effectLst/>
                <a:uLnTx/>
                <a:uFillTx/>
              </a:rPr>
              <a:t>Non-attainment would result in a 5-year mitigation plan that could impose a variety of regulatory requirements.</a:t>
            </a:r>
            <a:endParaRPr kumimoji="0" lang="en-US" sz="2000" b="0" i="0" u="none" strike="noStrike" kern="0" cap="none" spc="0" normalizeH="0" baseline="0" noProof="0" dirty="0">
              <a:ln>
                <a:noFill/>
              </a:ln>
              <a:solidFill>
                <a:srgbClr val="003366"/>
              </a:solidFill>
              <a:effectLst/>
              <a:uLnTx/>
              <a:uFillTx/>
            </a:endParaRPr>
          </a:p>
        </p:txBody>
      </p:sp>
    </p:spTree>
    <p:extLst>
      <p:ext uri="{BB962C8B-B14F-4D97-AF65-F5344CB8AC3E}">
        <p14:creationId xmlns:p14="http://schemas.microsoft.com/office/powerpoint/2010/main" val="74740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457200" y="0"/>
            <a:ext cx="8229600" cy="884238"/>
          </a:xfrm>
        </p:spPr>
        <p:txBody>
          <a:bodyPr>
            <a:normAutofit/>
          </a:bodyPr>
          <a:lstStyle/>
          <a:p>
            <a:pPr algn="l"/>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Change In The Air</a:t>
            </a:r>
          </a:p>
        </p:txBody>
      </p:sp>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sp>
        <p:nvSpPr>
          <p:cNvPr id="2" name="Slide Number Placeholder 1"/>
          <p:cNvSpPr>
            <a:spLocks noGrp="1"/>
          </p:cNvSpPr>
          <p:nvPr>
            <p:ph type="sldNum" sz="quarter" idx="12"/>
          </p:nvPr>
        </p:nvSpPr>
        <p:spPr/>
        <p:txBody>
          <a:bodyPr/>
          <a:lstStyle/>
          <a:p>
            <a:fld id="{6CB24E90-7A64-4848-B877-58A785A44107}" type="slidenum">
              <a:rPr lang="en-US" smtClean="0"/>
              <a:t>8</a:t>
            </a:fld>
            <a:endParaRPr lang="en-US"/>
          </a:p>
        </p:txBody>
      </p:sp>
      <p:sp>
        <p:nvSpPr>
          <p:cNvPr id="9" name="Content Placeholder 8"/>
          <p:cNvSpPr>
            <a:spLocks noGrp="1"/>
          </p:cNvSpPr>
          <p:nvPr>
            <p:ph idx="1"/>
          </p:nvPr>
        </p:nvSpPr>
        <p:spPr>
          <a:xfrm>
            <a:off x="457200" y="1809523"/>
            <a:ext cx="8229600" cy="4525963"/>
          </a:xfrm>
        </p:spPr>
        <p:txBody>
          <a:bodyPr>
            <a:normAutofit/>
          </a:bodyPr>
          <a:lstStyle/>
          <a:p>
            <a:r>
              <a:rPr lang="en-US" sz="2400" dirty="0"/>
              <a:t>Sources of NOX, VOCs and/or fine particulates (PM2.5) could be regulated.</a:t>
            </a:r>
          </a:p>
          <a:p>
            <a:r>
              <a:rPr lang="en-US" sz="2400" dirty="0"/>
              <a:t>Regulations in other communities include:</a:t>
            </a:r>
          </a:p>
          <a:p>
            <a:pPr lvl="1"/>
            <a:r>
              <a:rPr lang="en-US" sz="2400" dirty="0"/>
              <a:t>Vehicle emissions testing</a:t>
            </a:r>
          </a:p>
          <a:p>
            <a:pPr lvl="1"/>
            <a:r>
              <a:rPr lang="en-US" sz="2400" dirty="0"/>
              <a:t>Reformulated gasoline</a:t>
            </a:r>
          </a:p>
          <a:p>
            <a:pPr lvl="1"/>
            <a:r>
              <a:rPr lang="en-US" sz="2400" dirty="0"/>
              <a:t>Variety of other regulations</a:t>
            </a:r>
          </a:p>
        </p:txBody>
      </p:sp>
    </p:spTree>
    <p:extLst>
      <p:ext uri="{BB962C8B-B14F-4D97-AF65-F5344CB8AC3E}">
        <p14:creationId xmlns:p14="http://schemas.microsoft.com/office/powerpoint/2010/main" val="1418154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792605"/>
          </a:xfrm>
          <a:prstGeom prst="rect">
            <a:avLst/>
          </a:prstGeom>
          <a:noFill/>
        </p:spPr>
      </p:pic>
      <p:sp>
        <p:nvSpPr>
          <p:cNvPr id="5" name="Title 4"/>
          <p:cNvSpPr>
            <a:spLocks noGrp="1"/>
          </p:cNvSpPr>
          <p:nvPr>
            <p:ph type="title"/>
          </p:nvPr>
        </p:nvSpPr>
        <p:spPr>
          <a:xfrm>
            <a:off x="457200" y="0"/>
            <a:ext cx="8229600" cy="884238"/>
          </a:xfrm>
        </p:spPr>
        <p:txBody>
          <a:body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Current Projects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Content Placeholder 6"/>
          <p:cNvSpPr>
            <a:spLocks noGrp="1"/>
          </p:cNvSpPr>
          <p:nvPr>
            <p:ph idx="1"/>
          </p:nvPr>
        </p:nvSpPr>
        <p:spPr>
          <a:xfrm>
            <a:off x="228600" y="1792605"/>
            <a:ext cx="5562600" cy="4542881"/>
          </a:xfrm>
        </p:spPr>
        <p:txBody>
          <a:bodyPr>
            <a:normAutofit fontScale="25000" lnSpcReduction="20000"/>
          </a:bodyPr>
          <a:lstStyle/>
          <a:p>
            <a:pPr marL="0" lvl="0" indent="0">
              <a:buNone/>
            </a:pPr>
            <a:r>
              <a:rPr lang="en-US" sz="8000" b="1" dirty="0"/>
              <a:t>Twin Cities Clean Cities Coalition &amp; Mississippi National River and Recreation Area</a:t>
            </a:r>
          </a:p>
          <a:p>
            <a:pPr marL="0" lvl="0" indent="0">
              <a:buNone/>
            </a:pPr>
            <a:r>
              <a:rPr lang="en-US" sz="8000" b="1" dirty="0"/>
              <a:t>Clean Cities/National Parks Partnership</a:t>
            </a:r>
          </a:p>
          <a:p>
            <a:r>
              <a:rPr lang="en-US" sz="7200" dirty="0" smtClean="0"/>
              <a:t>12 EVSE at 11 sites</a:t>
            </a:r>
          </a:p>
          <a:p>
            <a:r>
              <a:rPr lang="en-US" sz="7200" dirty="0" smtClean="0"/>
              <a:t>Grand opening event</a:t>
            </a:r>
          </a:p>
          <a:p>
            <a:r>
              <a:rPr lang="en-US" sz="7200" dirty="0" smtClean="0"/>
              <a:t>Completion estimated July 2014</a:t>
            </a:r>
          </a:p>
          <a:p>
            <a:pPr marL="0" indent="0">
              <a:buNone/>
            </a:pPr>
            <a:endParaRPr lang="en-US" b="1" dirty="0" smtClean="0"/>
          </a:p>
          <a:p>
            <a:pPr marL="0" indent="0">
              <a:buNone/>
            </a:pPr>
            <a:r>
              <a:rPr lang="en-US" sz="6200" b="1" dirty="0" smtClean="0"/>
              <a:t>Partners include:</a:t>
            </a:r>
          </a:p>
          <a:p>
            <a:r>
              <a:rPr lang="en-US" sz="6400" dirty="0" smtClean="0"/>
              <a:t>City of Ramsey</a:t>
            </a:r>
          </a:p>
          <a:p>
            <a:r>
              <a:rPr lang="en-US" sz="6400" dirty="0" smtClean="0"/>
              <a:t>City of Saint Paul</a:t>
            </a:r>
          </a:p>
          <a:p>
            <a:r>
              <a:rPr lang="en-US" sz="6400" dirty="0" smtClean="0"/>
              <a:t>Fort Snelling State Park</a:t>
            </a:r>
          </a:p>
          <a:p>
            <a:r>
              <a:rPr lang="en-US" sz="6400" dirty="0" smtClean="0"/>
              <a:t>Minneapolis Park &amp; Rec Board</a:t>
            </a:r>
          </a:p>
          <a:p>
            <a:r>
              <a:rPr lang="en-US" sz="6400" dirty="0" smtClean="0"/>
              <a:t>Mississippi National River and Recreation area</a:t>
            </a:r>
          </a:p>
          <a:p>
            <a:r>
              <a:rPr lang="en-US" sz="6400" dirty="0" smtClean="0"/>
              <a:t>MN Historical Society</a:t>
            </a:r>
          </a:p>
          <a:p>
            <a:r>
              <a:rPr lang="en-US" sz="6400" dirty="0" smtClean="0"/>
              <a:t>MN Pollution Control Agency</a:t>
            </a:r>
          </a:p>
          <a:p>
            <a:r>
              <a:rPr lang="en-US" sz="6400" dirty="0" smtClean="0"/>
              <a:t>Science Museum of Minnesota</a:t>
            </a:r>
          </a:p>
          <a:p>
            <a:r>
              <a:rPr lang="en-US" sz="6400" dirty="0" smtClean="0"/>
              <a:t>Three Rivers Parks District</a:t>
            </a:r>
            <a:endParaRPr lang="en-US" sz="6400" dirty="0"/>
          </a:p>
        </p:txBody>
      </p:sp>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0" y="6335486"/>
            <a:ext cx="9144000" cy="522514"/>
          </a:xfrm>
          <a:prstGeom prst="rect">
            <a:avLst/>
          </a:prstGeom>
          <a:noFill/>
          <a:ln>
            <a:noFill/>
          </a:ln>
        </p:spPr>
      </p:pic>
      <p:pic>
        <p:nvPicPr>
          <p:cNvPr id="8" name="Picture 7" descr="TC4logo Rectangle blue.jpg"/>
          <p:cNvPicPr>
            <a:picLocks noChangeAspect="1"/>
          </p:cNvPicPr>
          <p:nvPr/>
        </p:nvPicPr>
        <p:blipFill>
          <a:blip r:embed="rId5" cstate="email">
            <a:extLst>
              <a:ext uri="{28A0092B-C50C-407E-A947-70E740481C1C}">
                <a14:useLocalDpi xmlns:a14="http://schemas.microsoft.com/office/drawing/2010/main"/>
              </a:ext>
            </a:extLst>
          </a:blip>
          <a:srcRect l="-2765" t="-5459" r="-2323" b="-3712"/>
          <a:stretch>
            <a:fillRect/>
          </a:stretch>
        </p:blipFill>
        <p:spPr>
          <a:xfrm>
            <a:off x="6781800" y="398996"/>
            <a:ext cx="1889762" cy="994611"/>
          </a:xfrm>
          <a:prstGeom prst="rect">
            <a:avLst/>
          </a:prstGeom>
          <a:solidFill>
            <a:schemeClr val="bg1"/>
          </a:solidFill>
          <a:ln>
            <a:noFill/>
          </a:ln>
        </p:spPr>
      </p:pic>
      <p:sp>
        <p:nvSpPr>
          <p:cNvPr id="9" name="TextBox 8"/>
          <p:cNvSpPr txBox="1"/>
          <p:nvPr/>
        </p:nvSpPr>
        <p:spPr>
          <a:xfrm>
            <a:off x="571500" y="6412077"/>
            <a:ext cx="8001000" cy="369332"/>
          </a:xfrm>
          <a:prstGeom prst="rect">
            <a:avLst/>
          </a:prstGeom>
          <a:noFill/>
        </p:spPr>
        <p:txBody>
          <a:bodyPr wrap="square" rtlCol="0">
            <a:spAutoFit/>
          </a:bodyPr>
          <a:lstStyle/>
          <a:p>
            <a:pPr algn="ctr"/>
            <a:r>
              <a:rPr lang="en-US" smtClean="0">
                <a:solidFill>
                  <a:schemeClr val="bg1"/>
                </a:solidFill>
              </a:rPr>
              <a:t>Twin Cities Clean Cities Coalition</a:t>
            </a:r>
            <a:endParaRPr lang="en-US">
              <a:solidFill>
                <a:schemeClr val="bg1"/>
              </a:solidFill>
            </a:endParaRPr>
          </a:p>
        </p:txBody>
      </p:sp>
      <p:pic>
        <p:nvPicPr>
          <p:cNvPr id="512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57800" y="1828800"/>
            <a:ext cx="3810000" cy="443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CB24E90-7A64-4848-B877-58A785A44107}" type="slidenum">
              <a:rPr lang="en-US" smtClean="0"/>
              <a:t>9</a:t>
            </a:fld>
            <a:endParaRPr lang="en-US" dirty="0"/>
          </a:p>
        </p:txBody>
      </p:sp>
    </p:spTree>
    <p:extLst>
      <p:ext uri="{BB962C8B-B14F-4D97-AF65-F5344CB8AC3E}">
        <p14:creationId xmlns:p14="http://schemas.microsoft.com/office/powerpoint/2010/main" val="1818474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1615</TotalTime>
  <Words>1661</Words>
  <Application>Microsoft Office PowerPoint</Application>
  <PresentationFormat>On-screen Show (4:3)</PresentationFormat>
  <Paragraphs>321</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LNG Potential for the Great Lakes Region Annual Meeting May 21, 2014 </vt:lpstr>
      <vt:lpstr>Coalition Background</vt:lpstr>
      <vt:lpstr>Benefits of TC4 Membership</vt:lpstr>
      <vt:lpstr>TC4 Stakeholders</vt:lpstr>
      <vt:lpstr>Alternative Fuels in Minnesota </vt:lpstr>
      <vt:lpstr>Clean Air Benefits of Alternative Fuels</vt:lpstr>
      <vt:lpstr>Change In The Air</vt:lpstr>
      <vt:lpstr>Change In The Air</vt:lpstr>
      <vt:lpstr>Current Projects</vt:lpstr>
      <vt:lpstr>Current Projects cont.</vt:lpstr>
      <vt:lpstr>Current Projects cont.</vt:lpstr>
      <vt:lpstr>Current Projects cont.</vt:lpstr>
      <vt:lpstr>Current Projects cont.</vt:lpstr>
      <vt:lpstr>Current Projects cont.</vt:lpstr>
      <vt:lpstr>Outreach and Education Strategies cont.</vt:lpstr>
      <vt:lpstr>Outreach and Education Strategies cont.</vt:lpstr>
      <vt:lpstr>Tools to Accelerate Alternative Fuel Use in Minnesota</vt:lpstr>
      <vt:lpstr>Questions?</vt:lpstr>
    </vt:vector>
  </TitlesOfParts>
  <Company>American Lung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Thurstin</dc:creator>
  <cp:lastModifiedBy>Roemhildt,Cassandra M</cp:lastModifiedBy>
  <cp:revision>112</cp:revision>
  <cp:lastPrinted>2014-02-07T20:10:57Z</cp:lastPrinted>
  <dcterms:created xsi:type="dcterms:W3CDTF">2014-01-30T19:56:17Z</dcterms:created>
  <dcterms:modified xsi:type="dcterms:W3CDTF">2014-05-21T13:03:08Z</dcterms:modified>
</cp:coreProperties>
</file>